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3" r:id="rId4"/>
    <p:sldId id="272" r:id="rId5"/>
    <p:sldId id="262" r:id="rId6"/>
    <p:sldId id="271" r:id="rId7"/>
    <p:sldId id="270" r:id="rId8"/>
    <p:sldId id="273" r:id="rId9"/>
    <p:sldId id="269" r:id="rId10"/>
    <p:sldId id="265" r:id="rId11"/>
    <p:sldId id="266" r:id="rId12"/>
    <p:sldId id="267" r:id="rId13"/>
    <p:sldId id="268" r:id="rId14"/>
    <p:sldId id="278" r:id="rId15"/>
    <p:sldId id="276" r:id="rId16"/>
    <p:sldId id="275" r:id="rId17"/>
    <p:sldId id="281" r:id="rId18"/>
    <p:sldId id="277" r:id="rId19"/>
    <p:sldId id="283" r:id="rId20"/>
    <p:sldId id="282" r:id="rId21"/>
    <p:sldId id="280" r:id="rId22"/>
    <p:sldId id="284" r:id="rId23"/>
    <p:sldId id="279" r:id="rId24"/>
    <p:sldId id="287" r:id="rId25"/>
    <p:sldId id="288" r:id="rId26"/>
    <p:sldId id="290" r:id="rId27"/>
    <p:sldId id="289" r:id="rId28"/>
    <p:sldId id="291" r:id="rId29"/>
    <p:sldId id="292" r:id="rId30"/>
    <p:sldId id="293" r:id="rId31"/>
    <p:sldId id="294" r:id="rId32"/>
    <p:sldId id="297" r:id="rId33"/>
    <p:sldId id="298" r:id="rId34"/>
    <p:sldId id="299" r:id="rId35"/>
    <p:sldId id="301" r:id="rId36"/>
    <p:sldId id="300" r:id="rId37"/>
    <p:sldId id="302" r:id="rId38"/>
    <p:sldId id="303" r:id="rId39"/>
    <p:sldId id="296" r:id="rId40"/>
    <p:sldId id="28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71" autoAdjust="0"/>
  </p:normalViewPr>
  <p:slideViewPr>
    <p:cSldViewPr>
      <p:cViewPr varScale="1">
        <p:scale>
          <a:sx n="59" d="100"/>
          <a:sy n="59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34F4B-80C6-4C6B-8F66-912AF04C7E3F}" type="datetimeFigureOut">
              <a:rPr lang="zh-TW" altLang="en-US" smtClean="0"/>
              <a:pPr/>
              <a:t>2010/11/8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35F9-833A-4BC1-BFA8-C20BA50510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</a:t>
            </a:r>
            <a:r>
              <a:rPr lang="zh-TW" altLang="en-US" dirty="0" smtClean="0"/>
              <a:t>表示</a:t>
            </a:r>
            <a:r>
              <a:rPr lang="en-US" altLang="zh-TW" dirty="0" smtClean="0"/>
              <a:t>Q</a:t>
            </a:r>
            <a:r>
              <a:rPr lang="zh-TW" altLang="en-US" dirty="0" smtClean="0"/>
              <a:t>的鄰近區域，假設現在要合併</a:t>
            </a:r>
            <a:r>
              <a:rPr lang="en-US" altLang="zh-TW" dirty="0" smtClean="0"/>
              <a:t>R&amp;Q</a:t>
            </a:r>
            <a:r>
              <a:rPr lang="zh-TW" altLang="en-US" dirty="0" smtClean="0"/>
              <a:t>，若</a:t>
            </a:r>
            <a:r>
              <a:rPr lang="en-US" altLang="zh-TW" dirty="0" smtClean="0"/>
              <a:t>R</a:t>
            </a:r>
            <a:r>
              <a:rPr lang="zh-TW" altLang="en-US" dirty="0" smtClean="0"/>
              <a:t>所在的區域與</a:t>
            </a:r>
            <a:r>
              <a:rPr lang="en-US" altLang="zh-TW" dirty="0" smtClean="0"/>
              <a:t>Q</a:t>
            </a:r>
            <a:r>
              <a:rPr lang="zh-TW" altLang="en-US" dirty="0" smtClean="0"/>
              <a:t>的相關性</a:t>
            </a:r>
            <a:r>
              <a:rPr lang="zh-TW" altLang="en-US" dirty="0" smtClean="0"/>
              <a:t>最大才合併，不然就不合併。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合併動作重複直到沒有新的合併動作才停。這邊使用的方法是去讓背景合併，意味合併完全部背景區域，也等於可抓出想要的</a:t>
            </a:r>
            <a:r>
              <a:rPr lang="en-US" altLang="zh-TW" dirty="0" smtClean="0"/>
              <a:t>object</a:t>
            </a:r>
            <a:r>
              <a:rPr lang="zh-TW" altLang="en-US" dirty="0" smtClean="0"/>
              <a:t>區域。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不適合顏色分析原因是因為</a:t>
            </a:r>
            <a:r>
              <a:rPr lang="en-US" altLang="zh-TW" dirty="0" smtClean="0"/>
              <a:t>RGB</a:t>
            </a:r>
            <a:r>
              <a:rPr lang="zh-TW" altLang="en-US" dirty="0" smtClean="0"/>
              <a:t>各量之間有高相關性。而且在</a:t>
            </a:r>
            <a:r>
              <a:rPr lang="en-US" altLang="zh-TW" dirty="0" smtClean="0"/>
              <a:t>RGB</a:t>
            </a:r>
            <a:r>
              <a:rPr lang="zh-TW" altLang="en-US" dirty="0" smtClean="0"/>
              <a:t>空間的距離差距與然</a:t>
            </a:r>
            <a:r>
              <a:rPr lang="zh-TW" altLang="en-US" dirty="0" smtClean="0"/>
              <a:t>眼睛看到</a:t>
            </a:r>
            <a:r>
              <a:rPr lang="zh-TW" altLang="en-US" dirty="0" smtClean="0"/>
              <a:t>的差距不一樣。</a:t>
            </a:r>
            <a:r>
              <a:rPr lang="en-US" altLang="zh-TW" dirty="0" err="1" smtClean="0"/>
              <a:t>YCbCr</a:t>
            </a:r>
            <a:r>
              <a:rPr lang="zh-TW" altLang="en-US" dirty="0" smtClean="0"/>
              <a:t>可使強度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彩度的量可容易獨立控制。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條件</a:t>
            </a:r>
            <a:r>
              <a:rPr lang="en-US" altLang="zh-TW" dirty="0" smtClean="0"/>
              <a:t>1</a:t>
            </a:r>
            <a:r>
              <a:rPr lang="zh-TW" altLang="en-US" dirty="0" smtClean="0"/>
              <a:t>是去看</a:t>
            </a:r>
            <a:r>
              <a:rPr lang="en-US" altLang="zh-TW" dirty="0" smtClean="0"/>
              <a:t>seed</a:t>
            </a:r>
            <a:r>
              <a:rPr lang="zh-TW" altLang="en-US" dirty="0" smtClean="0"/>
              <a:t>對他的鄰近區域相關性要夠高。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條件</a:t>
            </a:r>
            <a:r>
              <a:rPr lang="en-US" altLang="zh-TW" dirty="0" smtClean="0"/>
              <a:t>2</a:t>
            </a:r>
            <a:r>
              <a:rPr lang="zh-TW" altLang="en-US" dirty="0" smtClean="0"/>
              <a:t>是用來確保</a:t>
            </a:r>
            <a:r>
              <a:rPr lang="en-US" altLang="zh-TW" dirty="0" smtClean="0"/>
              <a:t>seed</a:t>
            </a:r>
            <a:r>
              <a:rPr lang="zh-TW" altLang="en-US" dirty="0" smtClean="0"/>
              <a:t>不是兩區域的邊界。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條件二的</a:t>
            </a:r>
            <a:r>
              <a:rPr lang="en-US" altLang="zh-TW" dirty="0" smtClean="0"/>
              <a:t>Threshold</a:t>
            </a:r>
            <a:r>
              <a:rPr lang="zh-TW" altLang="en-US" dirty="0" smtClean="0"/>
              <a:t>設太低的話，被分到當</a:t>
            </a:r>
            <a:r>
              <a:rPr lang="en-US" altLang="zh-TW" dirty="0" smtClean="0"/>
              <a:t>seed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數會變少，可能會是你想要的</a:t>
            </a:r>
            <a:r>
              <a:rPr lang="en-US" altLang="zh-TW" dirty="0" smtClean="0"/>
              <a:t>object</a:t>
            </a:r>
            <a:r>
              <a:rPr lang="zh-TW" altLang="en-US" dirty="0" smtClean="0"/>
              <a:t>沒被切出來。</a:t>
            </a:r>
            <a:r>
              <a:rPr lang="en-US" altLang="zh-TW" dirty="0" smtClean="0"/>
              <a:t>Threshold</a:t>
            </a:r>
            <a:r>
              <a:rPr lang="zh-TW" altLang="en-US" dirty="0" smtClean="0"/>
              <a:t>設太高的話，被分到當</a:t>
            </a:r>
            <a:r>
              <a:rPr lang="en-US" altLang="zh-TW" dirty="0" smtClean="0"/>
              <a:t>seed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pixel</a:t>
            </a:r>
            <a:r>
              <a:rPr lang="zh-TW" altLang="en-US" dirty="0" smtClean="0"/>
              <a:t>數會變多，而不同區域可能會被當成同一區域。這邊要注意，連在一起的</a:t>
            </a:r>
            <a:r>
              <a:rPr lang="en-US" altLang="zh-TW" dirty="0" smtClean="0"/>
              <a:t>seed</a:t>
            </a:r>
            <a:r>
              <a:rPr lang="zh-TW" altLang="en-US" dirty="0" smtClean="0"/>
              <a:t>被視為一個</a:t>
            </a:r>
            <a:r>
              <a:rPr lang="en-US" altLang="zh-TW" dirty="0" smtClean="0"/>
              <a:t>seed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這篇</a:t>
            </a:r>
            <a:r>
              <a:rPr lang="en-US" altLang="zh-TW" dirty="0" smtClean="0"/>
              <a:t>PAPER</a:t>
            </a:r>
            <a:r>
              <a:rPr lang="zh-TW" altLang="en-US" dirty="0" smtClean="0"/>
              <a:t>做法是說會先把圖中綠色點記錄他與</a:t>
            </a:r>
            <a:r>
              <a:rPr lang="en-US" altLang="zh-TW" dirty="0" smtClean="0"/>
              <a:t>seed</a:t>
            </a:r>
            <a:r>
              <a:rPr lang="zh-TW" altLang="en-US" dirty="0" smtClean="0"/>
              <a:t>的距離從小排到大給</a:t>
            </a:r>
            <a:r>
              <a:rPr lang="en-US" altLang="zh-TW" dirty="0" smtClean="0"/>
              <a:t>Table</a:t>
            </a:r>
            <a:r>
              <a:rPr lang="zh-TW" altLang="en-US" dirty="0" smtClean="0"/>
              <a:t>，一次一個點掃，從距離最小那個店開始做，若那點的</a:t>
            </a:r>
            <a:r>
              <a:rPr lang="en-US" altLang="zh-TW" dirty="0" smtClean="0"/>
              <a:t>4-connect</a:t>
            </a:r>
            <a:r>
              <a:rPr lang="zh-TW" altLang="en-US" dirty="0" smtClean="0"/>
              <a:t>的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一樣就給他那個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，若不一樣就看那個</a:t>
            </a:r>
            <a:r>
              <a:rPr lang="en-US" altLang="zh-TW" dirty="0" smtClean="0"/>
              <a:t>label</a:t>
            </a:r>
            <a:r>
              <a:rPr lang="zh-TW" altLang="en-US" dirty="0" smtClean="0"/>
              <a:t>離他最近就分給他。之後一直更新</a:t>
            </a:r>
            <a:r>
              <a:rPr lang="en-US" altLang="zh-TW" dirty="0" smtClean="0"/>
              <a:t>Table&amp;</a:t>
            </a:r>
            <a:r>
              <a:rPr lang="zh-TW" altLang="en-US" dirty="0" smtClean="0"/>
              <a:t>每區的</a:t>
            </a:r>
            <a:r>
              <a:rPr lang="en-US" altLang="zh-TW" dirty="0" smtClean="0"/>
              <a:t>mean</a:t>
            </a:r>
            <a:r>
              <a:rPr lang="zh-TW" altLang="en-US" dirty="0" smtClean="0"/>
              <a:t>值。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先找出每一區和他的鄰近區域，去算出他們之間距離，找出最小距離，若小於所設的</a:t>
            </a:r>
            <a:r>
              <a:rPr lang="en-US" altLang="zh-TW" dirty="0" smtClean="0"/>
              <a:t>threshold</a:t>
            </a:r>
            <a:r>
              <a:rPr lang="zh-TW" altLang="en-US" dirty="0" smtClean="0"/>
              <a:t>就可以把那兩區域合併，並從新計算新區域的</a:t>
            </a:r>
            <a:r>
              <a:rPr lang="en-US" altLang="zh-TW" dirty="0" smtClean="0"/>
              <a:t>mean&amp;</a:t>
            </a:r>
            <a:r>
              <a:rPr lang="zh-TW" altLang="en-US" dirty="0" smtClean="0"/>
              <a:t>距離，在繼續做下去，直到沒有新的區域在被合併。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此過程結束當沒有區域大小小於所設的</a:t>
            </a:r>
            <a:r>
              <a:rPr lang="en-US" altLang="zh-TW" dirty="0" smtClean="0"/>
              <a:t>threshold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JSEG</a:t>
            </a:r>
            <a:r>
              <a:rPr lang="zh-TW" altLang="en-US" dirty="0" smtClean="0"/>
              <a:t>狒狒鼻子分太多塊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背景也分太多塊。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[1]</a:t>
            </a:r>
            <a:r>
              <a:rPr lang="zh-TW" altLang="en-US" dirty="0" smtClean="0"/>
              <a:t>一般來說，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自動影像切割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對自然影樣是很況難處理，因為影像上的</a:t>
            </a:r>
            <a:r>
              <a:rPr lang="en-US" altLang="zh-TW" dirty="0" smtClean="0"/>
              <a:t>color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Texture</a:t>
            </a:r>
            <a:r>
              <a:rPr lang="en-US" altLang="zh-TW" baseline="0" dirty="0" smtClean="0"/>
              <a:t> feature</a:t>
            </a:r>
            <a:r>
              <a:rPr lang="zh-TW" altLang="en-US" baseline="0" dirty="0" smtClean="0"/>
              <a:t>太過複雜。此篇</a:t>
            </a:r>
            <a:r>
              <a:rPr lang="en-US" altLang="zh-TW" baseline="0" dirty="0" smtClean="0"/>
              <a:t>paper</a:t>
            </a:r>
            <a:r>
              <a:rPr lang="zh-TW" altLang="en-US" baseline="0" dirty="0" smtClean="0"/>
              <a:t>用了一個簡單的使用者輸入的互動設計去解決這問題。而使用者只需要一開始指出物體和背景的位置</a:t>
            </a:r>
            <a:r>
              <a:rPr lang="en-US" altLang="zh-TW" baseline="0" dirty="0" smtClean="0"/>
              <a:t>(markers)</a:t>
            </a:r>
            <a:r>
              <a:rPr lang="zh-TW" altLang="en-US" baseline="0" dirty="0" smtClean="0"/>
              <a:t>，再使用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maximal similarity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去判斷是否要做</a:t>
            </a:r>
            <a:r>
              <a:rPr lang="en-US" altLang="zh-TW" baseline="0" dirty="0" smtClean="0"/>
              <a:t>”</a:t>
            </a:r>
            <a:r>
              <a:rPr lang="zh-TW" altLang="en-US" baseline="0" dirty="0" smtClean="0"/>
              <a:t>區域合併</a:t>
            </a:r>
            <a:r>
              <a:rPr lang="en-US" altLang="zh-TW" baseline="0" dirty="0" smtClean="0"/>
              <a:t>”</a:t>
            </a:r>
            <a:r>
              <a:rPr lang="zh-TW" altLang="en-US" baseline="0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SRG</a:t>
            </a:r>
            <a:r>
              <a:rPr lang="zh-TW" altLang="en-US" dirty="0" smtClean="0"/>
              <a:t>可產生更精確的邊界。</a:t>
            </a:r>
            <a:r>
              <a:rPr lang="en-US" altLang="zh-TW" dirty="0" smtClean="0"/>
              <a:t>JSEG</a:t>
            </a:r>
            <a:r>
              <a:rPr lang="zh-TW" altLang="en-US" dirty="0" smtClean="0"/>
              <a:t>的</a:t>
            </a:r>
            <a:r>
              <a:rPr lang="en-US" altLang="zh-TW" dirty="0" smtClean="0"/>
              <a:t>class-map</a:t>
            </a:r>
            <a:r>
              <a:rPr lang="zh-TW" altLang="en-US" dirty="0" smtClean="0"/>
              <a:t>會使用顏色量化，使顏色資訊的</a:t>
            </a:r>
            <a:r>
              <a:rPr lang="en-US" altLang="zh-TW" dirty="0" smtClean="0"/>
              <a:t>detail</a:t>
            </a:r>
            <a:r>
              <a:rPr lang="zh-TW" altLang="en-US" dirty="0" smtClean="0"/>
              <a:t>會</a:t>
            </a:r>
            <a:r>
              <a:rPr lang="en-US" altLang="zh-TW" dirty="0" smtClean="0"/>
              <a:t>lost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若圖片有很多重複性高的</a:t>
            </a:r>
            <a:r>
              <a:rPr lang="en-US" altLang="zh-TW" dirty="0" smtClean="0"/>
              <a:t>texture(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 color textured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，可能會切失敗，因為平均值沒辦法代表某區域的性質。如圖樹跟花混在一起。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一般來說，低階的切割會有過度切割的問題，但它可以提供後面高階操作當做一個良好的基礎。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Step1: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mean</a:t>
            </a:r>
            <a:r>
              <a:rPr lang="en-US" altLang="zh-TW" baseline="0" dirty="0" smtClean="0"/>
              <a:t> shift</a:t>
            </a:r>
            <a:r>
              <a:rPr lang="zh-TW" altLang="en-US" baseline="0" dirty="0" smtClean="0"/>
              <a:t>，因為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over segmentation &amp;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可以保留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的邊界。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在切割完後，會有很多小區域，我們要去找出能代表這些區域的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descriptor &amp;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合併的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而這篇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PAPER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使用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histogram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去表示每個區域，因為一開始切完每個想要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的小區域，在</a:t>
            </a:r>
            <a:r>
              <a:rPr lang="en-US" altLang="zh-TW" dirty="0" smtClean="0"/>
              <a:t>Shape 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Size</a:t>
            </a:r>
          </a:p>
          <a:p>
            <a:r>
              <a:rPr lang="zh-TW" altLang="en-US" dirty="0" smtClean="0"/>
              <a:t>變化非常大，而不同區域的</a:t>
            </a:r>
            <a:r>
              <a:rPr lang="en-US" altLang="zh-TW" dirty="0" smtClean="0"/>
              <a:t>colors</a:t>
            </a:r>
            <a:r>
              <a:rPr lang="zh-TW" altLang="en-US" dirty="0" smtClean="0"/>
              <a:t>對於相同的</a:t>
            </a:r>
            <a:r>
              <a:rPr lang="en-US" altLang="zh-TW" dirty="0" smtClean="0"/>
              <a:t>object</a:t>
            </a:r>
            <a:r>
              <a:rPr lang="zh-TW" altLang="en-US" dirty="0" smtClean="0"/>
              <a:t>會有高相關性，故使用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histogram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去表示每個區域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marked and unmarked region</a:t>
            </a:r>
            <a:r>
              <a:rPr lang="zh-TW" altLang="en-US" dirty="0" smtClean="0"/>
              <a:t>去決定相關性，讓相似的區域可以合併起來。去做內積，可使</a:t>
            </a:r>
            <a:r>
              <a:rPr lang="en-US" altLang="zh-TW" dirty="0" smtClean="0"/>
              <a:t>noise&amp;</a:t>
            </a:r>
            <a:r>
              <a:rPr lang="en-US" altLang="zh-TW" baseline="0" dirty="0" smtClean="0"/>
              <a:t> variations</a:t>
            </a:r>
            <a:r>
              <a:rPr lang="zh-TW" altLang="en-US" baseline="0" dirty="0" smtClean="0"/>
              <a:t>變</a:t>
            </a:r>
            <a:r>
              <a:rPr lang="en-US" altLang="zh-TW" baseline="0" dirty="0" smtClean="0"/>
              <a:t>robust</a:t>
            </a:r>
            <a:r>
              <a:rPr lang="zh-TW" altLang="en-US" baseline="0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Bhattacharyya coefficient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的幾何解釋，為反映區域之間的視覺的相關性。若兩區域的內容非常相似，他們的</a:t>
            </a:r>
            <a:r>
              <a:rPr lang="en-US" altLang="zh-TW" dirty="0" smtClean="0"/>
              <a:t>histogram</a:t>
            </a:r>
            <a:r>
              <a:rPr lang="zh-TW" altLang="en-US" dirty="0" smtClean="0"/>
              <a:t>一定也會非常相似，因此他們的</a:t>
            </a:r>
            <a:r>
              <a:rPr lang="en-US" altLang="zh-TW" dirty="0" smtClean="0">
                <a:solidFill>
                  <a:srgbClr val="FF0000"/>
                </a:solidFill>
              </a:rPr>
              <a:t>Bhattacharyya coefficient</a:t>
            </a:r>
            <a:r>
              <a:rPr lang="en-US" altLang="zh-TW" dirty="0" smtClean="0"/>
              <a:t> </a:t>
            </a:r>
            <a:r>
              <a:rPr lang="zh-TW" altLang="en-US" dirty="0" smtClean="0"/>
              <a:t>也會非常高，亦即此兩個</a:t>
            </a:r>
            <a:r>
              <a:rPr lang="en-US" altLang="zh-TW" dirty="0" smtClean="0"/>
              <a:t>histogram vectors</a:t>
            </a:r>
            <a:r>
              <a:rPr lang="zh-TW" altLang="en-US" dirty="0" smtClean="0"/>
              <a:t>的</a:t>
            </a:r>
            <a:r>
              <a:rPr lang="en-US" altLang="zh-TW" dirty="0" smtClean="0"/>
              <a:t>angle</a:t>
            </a:r>
            <a:r>
              <a:rPr lang="zh-TW" altLang="en-US" dirty="0" smtClean="0"/>
              <a:t>會非常小。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35F9-833A-4BC1-BFA8-C20BA505104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FB00E-229C-4BB2-965F-D2A31442AC5E}" type="datetime1">
              <a:rPr lang="en-US" altLang="zh-TW" smtClean="0"/>
              <a:t>11/8/2010</a:t>
            </a:fld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BDD32-C043-4EF0-AEA0-0F214755E2A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9D6C2-B3C3-46EA-B6A0-56665EBD42E6}" type="datetime1">
              <a:rPr lang="en-US" altLang="zh-TW" smtClean="0"/>
              <a:t>11/8/2010</a:t>
            </a:fld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7800C-2933-4F59-9180-95C6AC4FFF9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F81F4-244B-43D0-82F9-9E8E8BE570FB}" type="datetime1">
              <a:rPr lang="en-US" altLang="zh-TW" smtClean="0"/>
              <a:t>11/8/2010</a:t>
            </a:fld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EA9E7-CC6C-4C73-BD1B-C9EAC04E007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8666F1-9124-44F6-93FE-F3BF9D09DB20}" type="datetime1">
              <a:rPr lang="en-US" altLang="zh-TW" smtClean="0"/>
              <a:t>11/8/2010</a:t>
            </a:fld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91851-93B2-4742-9423-EC9D947F719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DA3FC3-AF96-45B7-83ED-890EE30A6899}" type="datetime1">
              <a:rPr lang="en-US" altLang="zh-TW" smtClean="0"/>
              <a:t>11/8/2010</a:t>
            </a:fld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E560E-DB6F-4285-BC12-384533E7679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A977E-4EB7-4984-BD6C-FCC220789D02}" type="datetime1">
              <a:rPr lang="en-US" altLang="zh-TW" smtClean="0"/>
              <a:t>11/8/2010</a:t>
            </a:fld>
            <a:endParaRPr lang="en-US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C4ED3-5F50-414E-B2AE-4E94C56F4C0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AFFEE-71A2-4E23-A14B-561C2BF3863C}" type="datetime1">
              <a:rPr lang="en-US" altLang="zh-TW" smtClean="0"/>
              <a:t>11/8/2010</a:t>
            </a:fld>
            <a:endParaRPr lang="en-US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185E6-8CB2-4C83-8480-CBE203573FE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7A7413-749F-41AB-8ACD-FFF769EBD303}" type="datetime1">
              <a:rPr lang="en-US" altLang="zh-TW" smtClean="0"/>
              <a:t>11/8/2010</a:t>
            </a:fld>
            <a:endParaRPr lang="en-US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F3A02-4489-4FF6-898E-60C1600EBCB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C55199-9E53-46FD-AE80-BB6D82CB089C}" type="datetime1">
              <a:rPr lang="en-US" altLang="zh-TW" smtClean="0"/>
              <a:t>11/8/2010</a:t>
            </a:fld>
            <a:endParaRPr lang="en-US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366E3-7A1A-4828-A161-2B46B709295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6377E-63D0-4608-BD8C-D0D69BFE1896}" type="datetime1">
              <a:rPr lang="en-US" altLang="zh-TW" smtClean="0"/>
              <a:t>11/8/2010</a:t>
            </a:fld>
            <a:endParaRPr lang="en-US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6217C-A780-409E-A2EB-8D36033E42C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0D255E-00A3-42FA-9ED0-21303ECEC643}" type="datetime1">
              <a:rPr lang="en-US" altLang="zh-TW" smtClean="0"/>
              <a:t>11/8/2010</a:t>
            </a:fld>
            <a:endParaRPr lang="en-US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B053C-6916-4D50-9CE9-D78E2FF1718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altLang="zh-TW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altLang="zh-TW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6DA65F4-1B66-4D8C-B65E-2A1D042A2F7B}" type="datetime1">
              <a:rPr lang="en-US" altLang="zh-TW" smtClean="0"/>
              <a:t>11/8/2010</a:t>
            </a:fld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6B4EAD3-E2D6-4310-AB00-DFBA00A0A90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0.png"/><Relationship Id="rId9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1145282"/>
          </a:xfrm>
        </p:spPr>
        <p:txBody>
          <a:bodyPr/>
          <a:lstStyle/>
          <a:p>
            <a:r>
              <a:rPr lang="fr-CA" sz="4200" i="1" dirty="0" smtClean="0">
                <a:solidFill>
                  <a:schemeClr val="bg1"/>
                </a:solidFill>
              </a:rPr>
              <a:t>New Segmentation </a:t>
            </a:r>
            <a:r>
              <a:rPr lang="fr-CA" sz="4200" i="1" dirty="0" smtClean="0">
                <a:solidFill>
                  <a:schemeClr val="bg1"/>
                </a:solidFill>
              </a:rPr>
              <a:t>Methods</a:t>
            </a:r>
            <a:endParaRPr lang="en-US" altLang="zh-TW" sz="4200" i="1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79512" y="4293096"/>
            <a:ext cx="8640960" cy="2376264"/>
          </a:xfrm>
        </p:spPr>
        <p:txBody>
          <a:bodyPr/>
          <a:lstStyle/>
          <a:p>
            <a:pPr algn="l"/>
            <a:r>
              <a:rPr lang="fr-CA" sz="2800" dirty="0" smtClean="0">
                <a:solidFill>
                  <a:schemeClr val="bg1"/>
                </a:solidFill>
              </a:rPr>
              <a:t>Advisor :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丁建均</a:t>
            </a:r>
            <a:r>
              <a:rPr lang="zh-TW" altLang="en-US" sz="2800" dirty="0" smtClean="0">
                <a:solidFill>
                  <a:schemeClr val="bg1"/>
                </a:solidFill>
              </a:rPr>
              <a:t> </a:t>
            </a:r>
            <a:r>
              <a:rPr lang="fr-CA" sz="2800" dirty="0" smtClean="0">
                <a:solidFill>
                  <a:schemeClr val="bg1"/>
                </a:solidFill>
              </a:rPr>
              <a:t>Jian-Jiun Ding</a:t>
            </a:r>
          </a:p>
          <a:p>
            <a:pPr algn="l"/>
            <a:r>
              <a:rPr lang="fr-CA" sz="2800" dirty="0" smtClean="0">
                <a:solidFill>
                  <a:schemeClr val="bg1"/>
                </a:solidFill>
              </a:rPr>
              <a:t>Presenter : </a:t>
            </a:r>
            <a:r>
              <a:rPr lang="zh-TW" altLang="en-US" sz="28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蔡佳豪</a:t>
            </a:r>
            <a:r>
              <a:rPr lang="zh-TW" altLang="en-US" sz="2800" dirty="0" smtClean="0">
                <a:solidFill>
                  <a:schemeClr val="bg1"/>
                </a:solidFill>
              </a:rPr>
              <a:t> </a:t>
            </a:r>
            <a:r>
              <a:rPr lang="fr-CA" sz="2800" dirty="0" smtClean="0">
                <a:solidFill>
                  <a:schemeClr val="bg1"/>
                </a:solidFill>
              </a:rPr>
              <a:t>Chia-Hao Tsai</a:t>
            </a:r>
          </a:p>
          <a:p>
            <a:pPr algn="l"/>
            <a:r>
              <a:rPr lang="fr-CA" sz="2800" dirty="0" smtClean="0">
                <a:solidFill>
                  <a:schemeClr val="bg1"/>
                </a:solidFill>
              </a:rPr>
              <a:t>Date: 2010.11.08</a:t>
            </a:r>
          </a:p>
          <a:p>
            <a:r>
              <a:rPr lang="en-US" sz="2000" i="1" u="sng" dirty="0" smtClean="0">
                <a:solidFill>
                  <a:schemeClr val="bg1"/>
                </a:solidFill>
              </a:rPr>
              <a:t>Digital Image and Signal Processing Lab</a:t>
            </a:r>
          </a:p>
          <a:p>
            <a:r>
              <a:rPr lang="en-US" sz="2000" i="1" u="sng" dirty="0" smtClean="0">
                <a:solidFill>
                  <a:schemeClr val="bg1"/>
                </a:solidFill>
              </a:rPr>
              <a:t>Graduate Institute of Communication Engineering National Taiwan University</a:t>
            </a:r>
            <a:endParaRPr lang="fr-CA" sz="2000" i="1" u="sng" dirty="0" smtClean="0">
              <a:solidFill>
                <a:schemeClr val="bg1"/>
              </a:solidFill>
            </a:endParaRPr>
          </a:p>
          <a:p>
            <a:pPr algn="l"/>
            <a:endParaRPr lang="fr-CA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After object marking, each region will be labeled as </a:t>
            </a:r>
          </a:p>
          <a:p>
            <a:pPr marL="10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The marker object region (</a:t>
            </a:r>
            <a:r>
              <a:rPr lang="en-US" altLang="zh-TW" b="1" dirty="0" smtClean="0"/>
              <a:t>M</a:t>
            </a:r>
            <a:r>
              <a:rPr lang="en-US" altLang="zh-TW" baseline="-25000" dirty="0" smtClean="0"/>
              <a:t>O</a:t>
            </a:r>
            <a:r>
              <a:rPr lang="en-US" altLang="zh-TW" dirty="0" smtClean="0"/>
              <a:t>)</a:t>
            </a:r>
          </a:p>
          <a:p>
            <a:pPr marL="10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The marker background region (</a:t>
            </a:r>
            <a:r>
              <a:rPr lang="en-US" altLang="zh-TW" b="1" dirty="0" smtClean="0"/>
              <a:t>M</a:t>
            </a:r>
            <a:r>
              <a:rPr lang="en-US" altLang="zh-TW" baseline="-25000" dirty="0" smtClean="0"/>
              <a:t>B</a:t>
            </a:r>
            <a:r>
              <a:rPr lang="en-US" altLang="zh-TW" dirty="0" smtClean="0"/>
              <a:t>)</a:t>
            </a:r>
          </a:p>
          <a:p>
            <a:pPr marL="10800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The non-marker region (</a:t>
            </a:r>
            <a:r>
              <a:rPr lang="en-US" altLang="zh-TW" b="1" dirty="0" smtClean="0"/>
              <a:t>N</a:t>
            </a:r>
            <a:r>
              <a:rPr lang="en-US" altLang="zh-TW" dirty="0" smtClean="0"/>
              <a:t>)</a:t>
            </a:r>
          </a:p>
          <a:p>
            <a:pPr mar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The </a:t>
            </a:r>
            <a:r>
              <a:rPr lang="en-US" altLang="zh-TW" dirty="0" smtClean="0"/>
              <a:t>proposed region merging method </a:t>
            </a:r>
            <a:r>
              <a:rPr lang="en-US" altLang="zh-TW" dirty="0" smtClean="0"/>
              <a:t>starts </a:t>
            </a:r>
            <a:r>
              <a:rPr lang="en-US" altLang="zh-TW" dirty="0" smtClean="0"/>
              <a:t>from the initial marker regions and all the </a:t>
            </a:r>
            <a:r>
              <a:rPr lang="en-US" altLang="zh-TW" dirty="0" smtClean="0">
                <a:solidFill>
                  <a:srgbClr val="FF0000"/>
                </a:solidFill>
              </a:rPr>
              <a:t>non-marker regions </a:t>
            </a:r>
            <a:r>
              <a:rPr lang="en-US" altLang="zh-TW" dirty="0" smtClean="0"/>
              <a:t>will be gradually labeled as either </a:t>
            </a:r>
            <a:r>
              <a:rPr lang="en-US" altLang="zh-TW" dirty="0" smtClean="0">
                <a:solidFill>
                  <a:srgbClr val="FF0000"/>
                </a:solidFill>
              </a:rPr>
              <a:t>object region </a:t>
            </a:r>
            <a:r>
              <a:rPr lang="en-US" altLang="zh-TW" dirty="0" smtClean="0"/>
              <a:t>or </a:t>
            </a:r>
            <a:r>
              <a:rPr lang="en-US" altLang="zh-TW" dirty="0" smtClean="0">
                <a:solidFill>
                  <a:srgbClr val="FF0000"/>
                </a:solidFill>
              </a:rPr>
              <a:t>background region</a:t>
            </a:r>
            <a:r>
              <a:rPr lang="en-US" altLang="zh-TW" dirty="0" smtClean="0"/>
              <a:t>. 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3029" y="3789040"/>
            <a:ext cx="4270971" cy="28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Merging rule by Maximal similarity: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Merge </a:t>
            </a:r>
            <a:r>
              <a:rPr lang="en-US" altLang="zh-TW" i="1" dirty="0" smtClean="0"/>
              <a:t>R and Q </a:t>
            </a:r>
            <a:r>
              <a:rPr lang="en-US" altLang="zh-TW" dirty="0" smtClean="0"/>
              <a:t>if</a:t>
            </a:r>
            <a:r>
              <a:rPr lang="en-US" altLang="zh-TW" i="1" dirty="0" smtClean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3923928" y="2060848"/>
          <a:ext cx="3414712" cy="773113"/>
        </p:xfrm>
        <a:graphic>
          <a:graphicData uri="http://schemas.openxmlformats.org/presentationml/2006/ole">
            <p:oleObj spid="_x0000_s4099" name="Equation" r:id="rId6" imgW="17398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 (Stage 1)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09575"/>
            <a:ext cx="5544616" cy="5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98" y="3717032"/>
            <a:ext cx="3786102" cy="29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 (Stage 1)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13</a:t>
            </a:fld>
            <a:endParaRPr lang="en-US" altLang="zh-TW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Merging </a:t>
            </a:r>
            <a:r>
              <a:rPr lang="en-US" altLang="zh-TW" dirty="0" smtClean="0">
                <a:solidFill>
                  <a:srgbClr val="FF0000"/>
                </a:solidFill>
              </a:rPr>
              <a:t>non-marker regions (</a:t>
            </a:r>
            <a:r>
              <a:rPr lang="en-US" altLang="zh-TW" b="1" dirty="0" smtClean="0">
                <a:solidFill>
                  <a:srgbClr val="FF0000"/>
                </a:solidFill>
              </a:rPr>
              <a:t>N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/>
              <a:t>with </a:t>
            </a:r>
            <a:r>
              <a:rPr lang="en-US" altLang="zh-TW" dirty="0" smtClean="0">
                <a:solidFill>
                  <a:srgbClr val="FF0000"/>
                </a:solidFill>
              </a:rPr>
              <a:t>marker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background regions (</a:t>
            </a:r>
            <a:r>
              <a:rPr lang="en-US" altLang="zh-TW" b="1" dirty="0" smtClean="0">
                <a:solidFill>
                  <a:srgbClr val="FF0000"/>
                </a:solidFill>
              </a:rPr>
              <a:t>M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B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/>
              <a:t>.</a:t>
            </a:r>
          </a:p>
          <a:p>
            <a:r>
              <a:rPr lang="en-US" altLang="zh-TW" i="1" dirty="0" smtClean="0">
                <a:solidFill>
                  <a:srgbClr val="FF0000"/>
                </a:solidFill>
              </a:rPr>
              <a:t>Step 1.1</a:t>
            </a:r>
            <a:r>
              <a:rPr lang="en-US" altLang="zh-TW" dirty="0" smtClean="0"/>
              <a:t>: For each region </a:t>
            </a:r>
            <a:r>
              <a:rPr lang="en-US" altLang="zh-TW" i="1" dirty="0" smtClean="0"/>
              <a:t>B </a:t>
            </a:r>
            <a:r>
              <a:rPr lang="en-US" altLang="zh-TW" dirty="0" smtClean="0"/>
              <a:t>∈</a:t>
            </a:r>
            <a:r>
              <a:rPr lang="en-US" altLang="zh-TW" i="1" dirty="0" smtClean="0"/>
              <a:t> 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altLang="zh-TW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dirty="0" smtClean="0"/>
              <a:t>,</a:t>
            </a:r>
            <a:r>
              <a:rPr lang="en-US" altLang="zh-TW" b="1" i="1" dirty="0" smtClean="0"/>
              <a:t> </a:t>
            </a:r>
            <a:r>
              <a:rPr lang="en-US" altLang="zh-TW" dirty="0" smtClean="0"/>
              <a:t>form the set of its adjacent regions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/>
        </p:nvGraphicFramePr>
        <p:xfrm>
          <a:off x="4499992" y="3140968"/>
          <a:ext cx="2736304" cy="735510"/>
        </p:xfrm>
        <a:graphic>
          <a:graphicData uri="http://schemas.openxmlformats.org/presentationml/2006/ole">
            <p:oleObj spid="_x0000_s5128" name="Equation" r:id="rId6" imgW="116820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98" y="3717032"/>
            <a:ext cx="3786102" cy="29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 (Stage 1)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/>
          </a:bodyPr>
          <a:lstStyle/>
          <a:p>
            <a:r>
              <a:rPr lang="en-US" altLang="zh-TW" i="1" dirty="0" smtClean="0">
                <a:solidFill>
                  <a:srgbClr val="FF0000"/>
                </a:solidFill>
              </a:rPr>
              <a:t>Step 1.2</a:t>
            </a:r>
            <a:r>
              <a:rPr lang="en-US" altLang="zh-TW" dirty="0" smtClean="0"/>
              <a:t>: For each </a:t>
            </a:r>
            <a:r>
              <a:rPr lang="en-US" altLang="zh-TW" i="1" dirty="0" smtClean="0"/>
              <a:t>A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and  </a:t>
            </a:r>
            <a:r>
              <a:rPr lang="en-US" altLang="zh-TW" i="1" dirty="0" smtClean="0"/>
              <a:t>A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   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altLang="zh-TW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dirty="0" smtClean="0"/>
              <a:t>, form its set of adjacent regions                                 . There is   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FF0000"/>
                </a:solidFill>
              </a:rPr>
              <a:t>Step 1.3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altLang="zh-TW" dirty="0" smtClean="0"/>
              <a:t>Calculate                  If           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dirty="0" smtClean="0"/>
              <a:t>                                          , then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dirty="0" smtClean="0"/>
              <a:t>   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 =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 ∪ </a:t>
            </a:r>
            <a:r>
              <a:rPr lang="en-US" altLang="zh-TW" i="1" dirty="0" smtClean="0"/>
              <a:t>A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. Otherwise, </a:t>
            </a:r>
            <a:r>
              <a:rPr lang="en-US" altLang="zh-TW" i="1" dirty="0" smtClean="0"/>
              <a:t>B</a:t>
            </a:r>
            <a:r>
              <a:rPr lang="en-US" altLang="zh-TW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dirty="0" smtClean="0"/>
              <a:t>    and </a:t>
            </a:r>
            <a:r>
              <a:rPr lang="en-US" altLang="zh-TW" i="1" dirty="0" smtClean="0"/>
              <a:t>A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will not merge.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14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5436096" y="1628800"/>
          <a:ext cx="431800" cy="431800"/>
        </p:xfrm>
        <a:graphic>
          <a:graphicData uri="http://schemas.openxmlformats.org/presentationml/2006/ole">
            <p:oleObj spid="_x0000_s8194" name="Equation" r:id="rId5" imgW="126720" imgH="152280" progId="Equation.DSMT4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139952" y="2060849"/>
          <a:ext cx="2873375" cy="720080"/>
        </p:xfrm>
        <a:graphic>
          <a:graphicData uri="http://schemas.openxmlformats.org/presentationml/2006/ole">
            <p:oleObj spid="_x0000_s8195" name="Equation" r:id="rId6" imgW="1295280" imgH="419040" progId="Equation.DSMT4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874713" y="2636838"/>
          <a:ext cx="1103312" cy="512762"/>
        </p:xfrm>
        <a:graphic>
          <a:graphicData uri="http://schemas.openxmlformats.org/presentationml/2006/ole">
            <p:oleObj spid="_x0000_s8196" name="Equation" r:id="rId7" imgW="545760" imgH="253800" progId="Equation.DSMT4">
              <p:embed/>
            </p:oleObj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3995936" y="3068960"/>
          <a:ext cx="1526779" cy="724573"/>
        </p:xfrm>
        <a:graphic>
          <a:graphicData uri="http://schemas.openxmlformats.org/presentationml/2006/ole">
            <p:oleObj spid="_x0000_s8197" name="Equation" r:id="rId8" imgW="749160" imgH="355320" progId="Equation.DSMT4">
              <p:embed/>
            </p:oleObj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899592" y="3645024"/>
          <a:ext cx="3456384" cy="750400"/>
        </p:xfrm>
        <a:graphic>
          <a:graphicData uri="http://schemas.openxmlformats.org/presentationml/2006/ole">
            <p:oleObj spid="_x0000_s8198" name="Equation" r:id="rId9" imgW="193032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98" y="3717032"/>
            <a:ext cx="3786102" cy="291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 (Stage 1)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i="1" dirty="0" smtClean="0">
                <a:solidFill>
                  <a:srgbClr val="FF0000"/>
                </a:solidFill>
              </a:rPr>
              <a:t>Step 1.4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altLang="zh-TW" dirty="0" smtClean="0"/>
              <a:t>Update 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altLang="zh-TW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dirty="0" smtClean="0"/>
              <a:t> and </a:t>
            </a:r>
            <a:r>
              <a:rPr lang="en-US" altLang="zh-TW" b="1" dirty="0" smtClean="0"/>
              <a:t>N</a:t>
            </a:r>
            <a:r>
              <a:rPr lang="en-US" altLang="zh-TW" dirty="0" smtClean="0"/>
              <a:t> accordingly.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i="1" dirty="0" smtClean="0">
                <a:solidFill>
                  <a:srgbClr val="FF0000"/>
                </a:solidFill>
              </a:rPr>
              <a:t>Step 1.5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altLang="zh-TW" dirty="0" smtClean="0"/>
              <a:t> If the regions in 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altLang="zh-TW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en-US" altLang="zh-TW" dirty="0" smtClean="0"/>
              <a:t> will not find new merging regions, the first stage ends. Otherwise, go back to </a:t>
            </a:r>
            <a:r>
              <a:rPr lang="en-US" altLang="zh-TW" i="1" dirty="0" smtClean="0">
                <a:solidFill>
                  <a:srgbClr val="FF0000"/>
                </a:solidFill>
              </a:rPr>
              <a:t>Step 1.1</a:t>
            </a:r>
            <a:r>
              <a:rPr lang="en-US" altLang="zh-TW" dirty="0" smtClean="0"/>
              <a:t>.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15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 (Stage 1)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Left figure: </a:t>
            </a:r>
            <a:r>
              <a:rPr lang="en-US" altLang="zh-TW" sz="2800" dirty="0" smtClean="0"/>
              <a:t>Initial mean shift segmentation.</a:t>
            </a:r>
            <a:endParaRPr lang="en-US" altLang="zh-TW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Right figure: </a:t>
            </a:r>
            <a:r>
              <a:rPr lang="en-US" altLang="zh-TW" sz="2800" dirty="0" smtClean="0"/>
              <a:t>The first stage (1st round).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16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85930"/>
            <a:ext cx="3024336" cy="364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3103874" cy="36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 (Stage 2)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566257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3501008"/>
            <a:ext cx="3743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 (Stage 2)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Merging </a:t>
            </a:r>
            <a:r>
              <a:rPr lang="en-US" altLang="zh-TW" dirty="0" smtClean="0">
                <a:solidFill>
                  <a:srgbClr val="FF0000"/>
                </a:solidFill>
              </a:rPr>
              <a:t>non-marker regions (</a:t>
            </a:r>
            <a:r>
              <a:rPr lang="en-US" altLang="zh-TW" b="1" dirty="0" smtClean="0">
                <a:solidFill>
                  <a:srgbClr val="FF0000"/>
                </a:solidFill>
              </a:rPr>
              <a:t>N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r>
              <a:rPr lang="en-US" altLang="zh-TW" dirty="0" smtClean="0"/>
              <a:t>adaptively.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i="1" dirty="0" smtClean="0">
                <a:solidFill>
                  <a:srgbClr val="FF0000"/>
                </a:solidFill>
              </a:rPr>
              <a:t>Step 2.1</a:t>
            </a:r>
            <a:r>
              <a:rPr lang="en-US" altLang="zh-TW" dirty="0" smtClean="0"/>
              <a:t>: For each region </a:t>
            </a:r>
            <a:r>
              <a:rPr lang="en-US" altLang="zh-TW" i="1" dirty="0" smtClean="0"/>
              <a:t>P </a:t>
            </a:r>
            <a:r>
              <a:rPr lang="en-US" altLang="zh-TW" dirty="0" smtClean="0"/>
              <a:t>∈</a:t>
            </a:r>
            <a:r>
              <a:rPr lang="en-US" altLang="zh-TW" i="1" dirty="0" smtClean="0"/>
              <a:t> 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altLang="zh-TW" dirty="0" smtClean="0"/>
              <a:t>,</a:t>
            </a:r>
            <a:r>
              <a:rPr lang="en-US" altLang="zh-TW" b="1" i="1" dirty="0" smtClean="0"/>
              <a:t> </a:t>
            </a:r>
            <a:r>
              <a:rPr lang="en-US" altLang="zh-TW" dirty="0" smtClean="0"/>
              <a:t>form the set of its adjacent regions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i="1" dirty="0" smtClean="0">
                <a:solidFill>
                  <a:srgbClr val="FF0000"/>
                </a:solidFill>
              </a:rPr>
              <a:t>Step 2.2</a:t>
            </a:r>
            <a:r>
              <a:rPr lang="en-US" altLang="zh-TW" dirty="0" smtClean="0"/>
              <a:t>: For each </a:t>
            </a:r>
            <a:r>
              <a:rPr lang="en-US" altLang="zh-TW" i="1" dirty="0" smtClean="0"/>
              <a:t>H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that </a:t>
            </a:r>
            <a:r>
              <a:rPr lang="en-US" altLang="zh-TW" i="1" dirty="0" smtClean="0"/>
              <a:t>H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   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altLang="zh-TW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altLang="zh-TW" dirty="0" smtClean="0"/>
              <a:t>and </a:t>
            </a:r>
            <a:r>
              <a:rPr lang="en-US" altLang="zh-TW" i="1" dirty="0" smtClean="0"/>
              <a:t>H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    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altLang="zh-TW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</a:t>
            </a:r>
            <a:r>
              <a:rPr lang="en-US" altLang="zh-TW" dirty="0" smtClean="0"/>
              <a:t>, form its set of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dirty="0" smtClean="0"/>
              <a:t>   adjacent regions                       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dirty="0" smtClean="0"/>
              <a:t>                                    . There is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dirty="0" smtClean="0"/>
              <a:t>       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4572000" y="2636912"/>
          <a:ext cx="3108230" cy="722114"/>
        </p:xfrm>
        <a:graphic>
          <a:graphicData uri="http://schemas.openxmlformats.org/presentationml/2006/ole">
            <p:oleObj spid="_x0000_s10244" name="Equation" r:id="rId5" imgW="1257120" imgH="291960" progId="Equation.DSMT4">
              <p:embed/>
            </p:oleObj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5436096" y="3284984"/>
          <a:ext cx="360040" cy="504056"/>
        </p:xfrm>
        <a:graphic>
          <a:graphicData uri="http://schemas.openxmlformats.org/presentationml/2006/ole">
            <p:oleObj spid="_x0000_s10245" name="Equation" r:id="rId6" imgW="126720" imgH="152280" progId="Equation.DSMT4">
              <p:embed/>
            </p:oleObj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1916212" y="3861048"/>
          <a:ext cx="495548" cy="508248"/>
        </p:xfrm>
        <a:graphic>
          <a:graphicData uri="http://schemas.openxmlformats.org/presentationml/2006/ole">
            <p:oleObj spid="_x0000_s10247" name="Equation" r:id="rId7" imgW="126720" imgH="152280" progId="Equation.DSMT4">
              <p:embed/>
            </p:oleObj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/>
        </p:nvGraphicFramePr>
        <p:xfrm>
          <a:off x="827584" y="4941168"/>
          <a:ext cx="3035246" cy="864096"/>
        </p:xfrm>
        <a:graphic>
          <a:graphicData uri="http://schemas.openxmlformats.org/presentationml/2006/ole">
            <p:oleObj spid="_x0000_s10248" name="Equation" r:id="rId8" imgW="1358640" imgH="419040" progId="Equation.DSMT4">
              <p:embed/>
            </p:oleObj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/>
        </p:nvGraphicFramePr>
        <p:xfrm>
          <a:off x="827584" y="5733256"/>
          <a:ext cx="1368152" cy="608068"/>
        </p:xfrm>
        <a:graphic>
          <a:graphicData uri="http://schemas.openxmlformats.org/presentationml/2006/ole">
            <p:oleObj spid="_x0000_s10249" name="Equation" r:id="rId9" imgW="57132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3501008"/>
            <a:ext cx="3743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 (Stage 2)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FF0000"/>
                </a:solidFill>
              </a:rPr>
              <a:t>Step 2.3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altLang="zh-TW" dirty="0" smtClean="0"/>
              <a:t>Calculate                If                    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dirty="0" smtClean="0"/>
              <a:t>                                             , then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 =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 ∪ </a:t>
            </a:r>
            <a:r>
              <a:rPr lang="en-US" altLang="zh-TW" i="1" dirty="0" smtClean="0"/>
              <a:t>H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. 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zh-TW" altLang="en-US" dirty="0" smtClean="0"/>
              <a:t>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Otherwise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H</a:t>
            </a:r>
            <a:r>
              <a:rPr lang="en-US" altLang="zh-TW" i="1" baseline="-25000" dirty="0" smtClean="0"/>
              <a:t>i</a:t>
            </a:r>
            <a:r>
              <a:rPr lang="en-US" altLang="zh-TW" dirty="0" smtClean="0"/>
              <a:t> will not merge.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FF0000"/>
                </a:solidFill>
              </a:rPr>
              <a:t>Step 2.4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Update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FF0000"/>
                </a:solidFill>
              </a:rPr>
              <a:t>Step 2.5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altLang="zh-TW" dirty="0" smtClean="0"/>
              <a:t>If the regions in 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altLang="zh-TW" dirty="0" smtClean="0"/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dirty="0" smtClean="0"/>
              <a:t>    will not find new merging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dirty="0" smtClean="0"/>
              <a:t>    regions, the second stage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dirty="0" smtClean="0"/>
              <a:t>    ends. Otherwise, go back to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i="1" dirty="0" smtClean="0">
                <a:solidFill>
                  <a:srgbClr val="FF0000"/>
                </a:solidFill>
              </a:rPr>
              <a:t>    Step 2.1</a:t>
            </a:r>
            <a:r>
              <a:rPr lang="en-US" altLang="zh-TW" dirty="0" smtClean="0"/>
              <a:t>. 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19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3923928" y="1556792"/>
          <a:ext cx="1414512" cy="618849"/>
        </p:xfrm>
        <a:graphic>
          <a:graphicData uri="http://schemas.openxmlformats.org/presentationml/2006/ole">
            <p:oleObj spid="_x0000_s11266" name="Equation" r:id="rId5" imgW="812520" imgH="355320" progId="Equation.DSMT4">
              <p:embed/>
            </p:oleObj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899592" y="2060848"/>
          <a:ext cx="3792421" cy="792088"/>
        </p:xfrm>
        <a:graphic>
          <a:graphicData uri="http://schemas.openxmlformats.org/presentationml/2006/ole">
            <p:oleObj spid="_x0000_s11267" name="Equation" r:id="rId6" imgW="200628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262626"/>
                </a:solidFill>
              </a:rPr>
              <a:t>Outline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Interactive image segmentation by maximal similarity based region merging (MSRM)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[1]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 seeded region growing for color image segmentation (</a:t>
            </a:r>
            <a:r>
              <a:rPr lang="en-US" altLang="zh-TW" dirty="0" smtClean="0"/>
              <a:t>Color SRG algorithm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[2]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 (Stage 2)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First 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figure: </a:t>
            </a:r>
            <a:r>
              <a:rPr lang="en-US" altLang="zh-TW" sz="2400" dirty="0" smtClean="0"/>
              <a:t>Initial mean shift segmentation.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Second 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figure: </a:t>
            </a:r>
            <a:r>
              <a:rPr lang="en-US" altLang="zh-TW" sz="2400" dirty="0" smtClean="0"/>
              <a:t>The first stage (1st round).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Third </a:t>
            </a: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figure: </a:t>
            </a:r>
            <a:r>
              <a:rPr lang="en-US" altLang="zh-TW" sz="2400" dirty="0" smtClean="0"/>
              <a:t>The Second stage (1st round</a:t>
            </a:r>
            <a:r>
              <a:rPr lang="en-US" altLang="zh-TW" sz="2400" dirty="0" smtClean="0"/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Last figure: T</a:t>
            </a:r>
            <a:r>
              <a:rPr lang="en-US" altLang="zh-TW" sz="2400" dirty="0" smtClean="0"/>
              <a:t>he </a:t>
            </a:r>
            <a:r>
              <a:rPr lang="en-US" altLang="zh-TW" sz="2400" dirty="0" smtClean="0"/>
              <a:t>merging results. </a:t>
            </a:r>
            <a:endParaRPr lang="en-US" altLang="zh-TW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556792"/>
            <a:ext cx="4439408" cy="260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521121"/>
            <a:ext cx="2160000" cy="260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496" y="1556792"/>
            <a:ext cx="2160000" cy="257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 (Segmentation Results)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112296"/>
          </a:xfrm>
        </p:spPr>
        <p:txBody>
          <a:bodyPr rtlCol="0">
            <a:normAutofit lnSpcReduction="10000"/>
          </a:bodyPr>
          <a:lstStyle/>
          <a:p>
            <a:pPr marL="6480000" fontAlgn="auto">
              <a:spcAft>
                <a:spcPts val="0"/>
              </a:spcAft>
              <a:defRPr/>
            </a:pPr>
            <a:r>
              <a:rPr lang="en-US" altLang="zh-TW" sz="2400" dirty="0" smtClean="0"/>
              <a:t>First column: </a:t>
            </a:r>
          </a:p>
          <a:p>
            <a:pPr marL="6480000"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    initial segmentation.</a:t>
            </a:r>
          </a:p>
          <a:p>
            <a:pPr marL="6480000" fontAlgn="auto">
              <a:spcAft>
                <a:spcPts val="0"/>
              </a:spcAft>
              <a:defRPr/>
            </a:pPr>
            <a:r>
              <a:rPr lang="en-US" altLang="zh-TW" sz="2400" dirty="0" smtClean="0"/>
              <a:t>Second column: </a:t>
            </a:r>
          </a:p>
          <a:p>
            <a:pPr marL="6480000"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    segmentation</a:t>
            </a:r>
          </a:p>
          <a:p>
            <a:pPr marL="6480000"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    results by </a:t>
            </a:r>
            <a:r>
              <a:rPr lang="en-US" altLang="zh-TW" sz="2400" dirty="0" smtClean="0">
                <a:solidFill>
                  <a:srgbClr val="FF0000"/>
                </a:solidFill>
              </a:rPr>
              <a:t>GC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P</a:t>
            </a:r>
            <a:r>
              <a:rPr lang="en-US" altLang="zh-TW" sz="2400" dirty="0" smtClean="0"/>
              <a:t>.</a:t>
            </a:r>
          </a:p>
          <a:p>
            <a:pPr marL="6480000" fontAlgn="auto">
              <a:spcAft>
                <a:spcPts val="0"/>
              </a:spcAft>
              <a:defRPr/>
            </a:pPr>
            <a:r>
              <a:rPr lang="en-US" altLang="zh-TW" sz="2400" dirty="0" smtClean="0"/>
              <a:t>Third column:</a:t>
            </a:r>
          </a:p>
          <a:p>
            <a:pPr marL="6480000"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    segmentation</a:t>
            </a:r>
          </a:p>
          <a:p>
            <a:pPr marL="6480000"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    results by </a:t>
            </a:r>
            <a:r>
              <a:rPr lang="en-US" altLang="zh-TW" sz="2400" dirty="0" smtClean="0">
                <a:solidFill>
                  <a:srgbClr val="FF0000"/>
                </a:solidFill>
              </a:rPr>
              <a:t>GC</a:t>
            </a:r>
            <a:r>
              <a:rPr lang="en-US" altLang="zh-TW" sz="2400" baseline="-25000" dirty="0" smtClean="0">
                <a:solidFill>
                  <a:srgbClr val="FF0000"/>
                </a:solidFill>
              </a:rPr>
              <a:t>R</a:t>
            </a:r>
            <a:r>
              <a:rPr lang="en-US" altLang="zh-TW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6480000" fontAlgn="auto">
              <a:spcAft>
                <a:spcPts val="0"/>
              </a:spcAft>
              <a:defRPr/>
            </a:pPr>
            <a:r>
              <a:rPr lang="en-US" altLang="zh-TW" sz="2400" dirty="0" smtClean="0"/>
              <a:t>Last column: </a:t>
            </a:r>
          </a:p>
          <a:p>
            <a:pPr marL="6480000"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    segmentation</a:t>
            </a:r>
          </a:p>
          <a:p>
            <a:pPr marL="6480000"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    results by the </a:t>
            </a:r>
          </a:p>
          <a:p>
            <a:pPr marL="6480000" fontAlgn="auto">
              <a:spcAft>
                <a:spcPts val="0"/>
              </a:spcAft>
              <a:buNone/>
              <a:defRPr/>
            </a:pPr>
            <a:r>
              <a:rPr lang="en-US" altLang="zh-TW" sz="2400" dirty="0" smtClean="0">
                <a:solidFill>
                  <a:srgbClr val="FF0000"/>
                </a:solidFill>
              </a:rPr>
              <a:t>    MSRM</a:t>
            </a:r>
            <a:r>
              <a:rPr lang="en-US" altLang="zh-TW" sz="2400" dirty="0" smtClean="0"/>
              <a:t>.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5607323" cy="462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 (Segmentation Results)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512" y="1952113"/>
            <a:ext cx="5608800" cy="41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 (Segmentation Results)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504" y="2387887"/>
            <a:ext cx="5608800" cy="298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Color SRG </a:t>
            </a:r>
            <a:r>
              <a:rPr lang="en-US" altLang="zh-TW" dirty="0" smtClean="0"/>
              <a:t>algorithm</a:t>
            </a:r>
            <a:r>
              <a:rPr lang="zh-TW" altLang="en-US" dirty="0" smtClean="0"/>
              <a:t> </a:t>
            </a:r>
            <a:r>
              <a:rPr lang="en-US" altLang="zh-TW" dirty="0" smtClean="0"/>
              <a:t>[2]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24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7902" y="1369055"/>
            <a:ext cx="3106266" cy="53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Color SRG algorithm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r>
              <a:rPr lang="en-US" altLang="zh-TW" i="1" dirty="0" smtClean="0">
                <a:solidFill>
                  <a:srgbClr val="FF0000"/>
                </a:solidFill>
              </a:rPr>
              <a:t>Step 1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altLang="zh-TW" dirty="0" smtClean="0"/>
              <a:t>Transform the color image from RGB to </a:t>
            </a:r>
            <a:r>
              <a:rPr lang="en-US" altLang="zh-TW" dirty="0" err="1" smtClean="0"/>
              <a:t>YC</a:t>
            </a:r>
            <a:r>
              <a:rPr lang="en-US" altLang="zh-TW" baseline="-25000" dirty="0" err="1" smtClean="0"/>
              <a:t>b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r</a:t>
            </a:r>
            <a:r>
              <a:rPr lang="en-US" altLang="zh-TW" dirty="0" smtClean="0"/>
              <a:t> color space.</a:t>
            </a:r>
          </a:p>
          <a:p>
            <a:r>
              <a:rPr lang="en-US" altLang="zh-TW" dirty="0" smtClean="0"/>
              <a:t>The RGB model is suitable for </a:t>
            </a:r>
            <a:r>
              <a:rPr lang="en-US" altLang="zh-TW" u="sng" dirty="0" smtClean="0"/>
              <a:t>color display</a:t>
            </a:r>
            <a:r>
              <a:rPr lang="en-US" altLang="zh-TW" dirty="0" smtClean="0"/>
              <a:t>, but is not good for </a:t>
            </a:r>
            <a:r>
              <a:rPr lang="en-US" altLang="zh-TW" u="sng" dirty="0" smtClean="0"/>
              <a:t>color analysis</a:t>
            </a:r>
            <a:r>
              <a:rPr lang="en-US" altLang="zh-TW" dirty="0" smtClean="0"/>
              <a:t>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25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53908"/>
            <a:ext cx="5616624" cy="139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382815"/>
            <a:ext cx="2174548" cy="142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Color SRG algorithm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r>
              <a:rPr lang="en-US" altLang="zh-TW" i="1" dirty="0" smtClean="0">
                <a:solidFill>
                  <a:srgbClr val="FF0000"/>
                </a:solidFill>
              </a:rPr>
              <a:t>Step 2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altLang="zh-TW" dirty="0" smtClean="0"/>
              <a:t>Apply the </a:t>
            </a:r>
            <a:r>
              <a:rPr lang="en-US" altLang="zh-TW" dirty="0" smtClean="0">
                <a:solidFill>
                  <a:srgbClr val="FF0000"/>
                </a:solidFill>
              </a:rPr>
              <a:t>automatic seed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selection algorithm</a:t>
            </a:r>
            <a:r>
              <a:rPr lang="en-US" altLang="zh-TW" dirty="0" smtClean="0"/>
              <a:t> to obtain</a:t>
            </a:r>
            <a:r>
              <a:rPr lang="zh-TW" altLang="en-US" dirty="0" smtClean="0"/>
              <a:t> </a:t>
            </a:r>
            <a:r>
              <a:rPr lang="en-US" altLang="zh-TW" dirty="0" smtClean="0"/>
              <a:t>seeds for seeded region growing.</a:t>
            </a:r>
          </a:p>
          <a:p>
            <a:r>
              <a:rPr lang="en-US" altLang="zh-TW" dirty="0" smtClean="0"/>
              <a:t>For </a:t>
            </a:r>
            <a:r>
              <a:rPr lang="en-US" altLang="zh-TW" dirty="0" smtClean="0">
                <a:solidFill>
                  <a:srgbClr val="FF0000"/>
                </a:solidFill>
              </a:rPr>
              <a:t>automatic seed selection</a:t>
            </a:r>
            <a:r>
              <a:rPr lang="en-US" altLang="zh-TW" dirty="0" smtClean="0"/>
              <a:t>, the following three criteria</a:t>
            </a:r>
            <a:r>
              <a:rPr lang="zh-TW" altLang="en-US" dirty="0" smtClean="0"/>
              <a:t> </a:t>
            </a:r>
            <a:r>
              <a:rPr lang="en-US" altLang="zh-TW" dirty="0" smtClean="0"/>
              <a:t>must be satisfied:</a:t>
            </a:r>
          </a:p>
          <a:p>
            <a:pPr marL="720000" indent="-514350">
              <a:buFont typeface="+mj-lt"/>
              <a:buAutoNum type="arabicPeriod"/>
            </a:pPr>
            <a:r>
              <a:rPr lang="en-US" altLang="zh-TW" sz="2800" dirty="0" smtClean="0"/>
              <a:t>The seed pixel must have high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similarity to its neighbors.</a:t>
            </a:r>
          </a:p>
          <a:p>
            <a:pPr marL="720000" indent="-514350">
              <a:buFont typeface="+mj-lt"/>
              <a:buAutoNum type="arabicPeriod"/>
            </a:pPr>
            <a:r>
              <a:rPr lang="en-US" altLang="zh-TW" sz="2800" dirty="0" smtClean="0"/>
              <a:t>For an expected region,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at least one seed must be generated in order to produce this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region.</a:t>
            </a:r>
          </a:p>
          <a:p>
            <a:pPr marL="720000" indent="-514350">
              <a:buFont typeface="+mj-lt"/>
              <a:buAutoNum type="arabicPeriod"/>
            </a:pPr>
            <a:r>
              <a:rPr lang="en-US" altLang="zh-TW" sz="2800" dirty="0" smtClean="0"/>
              <a:t>Seeds for different regions must be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disconnected.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26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Color SRG algorithm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r>
              <a:rPr lang="en-US" altLang="zh-TW" dirty="0" smtClean="0"/>
              <a:t>A pixel is classified as a seed pixel if it satisfies two conditions</a:t>
            </a:r>
            <a:r>
              <a:rPr lang="en-US" altLang="zh-TW" sz="2400" dirty="0" smtClean="0"/>
              <a:t>.</a:t>
            </a:r>
          </a:p>
          <a:p>
            <a:r>
              <a:rPr lang="en-US" altLang="zh-TW" i="1" dirty="0" smtClean="0">
                <a:solidFill>
                  <a:srgbClr val="FF0000"/>
                </a:solidFill>
              </a:rPr>
              <a:t>Condition 1</a:t>
            </a:r>
            <a:r>
              <a:rPr lang="en-US" altLang="zh-TW" dirty="0" smtClean="0"/>
              <a:t>: </a:t>
            </a:r>
            <a:r>
              <a:rPr lang="en-US" altLang="zh-TW" sz="2800" dirty="0" smtClean="0"/>
              <a:t>A seed pixel candidate must have the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similarity higher than a threshold value.</a:t>
            </a:r>
          </a:p>
          <a:p>
            <a:r>
              <a:rPr lang="en-US" altLang="zh-TW" dirty="0" smtClean="0"/>
              <a:t>Considering 3X3 neighborhood,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1080000"/>
            <a:r>
              <a:rPr lang="en-US" altLang="zh-TW" sz="2800" dirty="0" smtClean="0"/>
              <a:t>Where </a:t>
            </a:r>
            <a:r>
              <a:rPr lang="en-US" altLang="zh-TW" sz="2800" i="1" dirty="0" smtClean="0"/>
              <a:t>x</a:t>
            </a:r>
            <a:r>
              <a:rPr lang="en-US" altLang="zh-TW" sz="2800" dirty="0" smtClean="0"/>
              <a:t> can be Y, </a:t>
            </a:r>
            <a:r>
              <a:rPr lang="en-US" altLang="zh-TW" sz="2800" dirty="0" err="1" smtClean="0"/>
              <a:t>C</a:t>
            </a:r>
            <a:r>
              <a:rPr lang="en-US" altLang="zh-TW" sz="2800" baseline="-25000" dirty="0" err="1" smtClean="0"/>
              <a:t>b</a:t>
            </a:r>
            <a:r>
              <a:rPr lang="en-US" altLang="zh-TW" sz="2800" dirty="0" smtClean="0"/>
              <a:t>, or C</a:t>
            </a:r>
            <a:r>
              <a:rPr lang="en-US" altLang="zh-TW" sz="2800" baseline="-25000" dirty="0" smtClean="0"/>
              <a:t>r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TW" sz="2800" dirty="0" smtClean="0"/>
              <a:t>and the mean value</a:t>
            </a:r>
          </a:p>
          <a:p>
            <a:pPr marL="1080000"/>
            <a:endParaRPr lang="en-US" altLang="zh-TW" sz="2800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27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971600" y="4221087"/>
          <a:ext cx="3024336" cy="1167813"/>
        </p:xfrm>
        <a:graphic>
          <a:graphicData uri="http://schemas.openxmlformats.org/presentationml/2006/ole">
            <p:oleObj spid="_x0000_s46082" name="Equation" r:id="rId5" imgW="1282680" imgH="495000" progId="Equation.DSMT4">
              <p:embed/>
            </p:oleObj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1619672" y="5805264"/>
          <a:ext cx="1512168" cy="972108"/>
        </p:xfrm>
        <a:graphic>
          <a:graphicData uri="http://schemas.openxmlformats.org/presentationml/2006/ole">
            <p:oleObj spid="_x0000_s46084" name="Equation" r:id="rId6" imgW="7110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Color SRG algorithm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r>
              <a:rPr lang="en-US" altLang="zh-TW" dirty="0" smtClean="0"/>
              <a:t>The total standard deviation: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Normalize the standard deviation to [0, 1]: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similarity of a pixel to its neighbors: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Use Otsu’s method [5] to choose the threshold value automatically.</a:t>
            </a:r>
          </a:p>
          <a:p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28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899592" y="1988840"/>
          <a:ext cx="4277754" cy="762372"/>
        </p:xfrm>
        <a:graphic>
          <a:graphicData uri="http://schemas.openxmlformats.org/presentationml/2006/ole">
            <p:oleObj spid="_x0000_s47108" name="Equation" r:id="rId4" imgW="1282680" imgH="228600" progId="Equation.DSMT4">
              <p:embed/>
            </p:oleObj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899592" y="3140968"/>
          <a:ext cx="3049488" cy="762372"/>
        </p:xfrm>
        <a:graphic>
          <a:graphicData uri="http://schemas.openxmlformats.org/presentationml/2006/ole">
            <p:oleObj spid="_x0000_s47109" name="Equation" r:id="rId5" imgW="914400" imgH="228600" progId="Equation.DSMT4">
              <p:embed/>
            </p:oleObj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/>
        </p:nvGraphicFramePr>
        <p:xfrm>
          <a:off x="899592" y="4365104"/>
          <a:ext cx="2333695" cy="684014"/>
        </p:xfrm>
        <a:graphic>
          <a:graphicData uri="http://schemas.openxmlformats.org/presentationml/2006/ole">
            <p:oleObj spid="_x0000_s47111" name="Equation" r:id="rId6" imgW="73656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Color SRG algorithm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r>
              <a:rPr lang="en-US" altLang="zh-TW" i="1" dirty="0" smtClean="0">
                <a:solidFill>
                  <a:srgbClr val="FF0000"/>
                </a:solidFill>
              </a:rPr>
              <a:t>Condition 2</a:t>
            </a:r>
            <a:r>
              <a:rPr lang="en-US" altLang="zh-TW" dirty="0" smtClean="0"/>
              <a:t>: </a:t>
            </a:r>
            <a:r>
              <a:rPr lang="en-US" altLang="zh-TW" sz="2800" dirty="0" smtClean="0"/>
              <a:t>A seed pixel candidate must have the maximum relative Euclidean distance to its eight neighbors less than a threshold value (0.05).</a:t>
            </a:r>
          </a:p>
          <a:p>
            <a:r>
              <a:rPr lang="en-US" altLang="zh-TW" dirty="0" smtClean="0"/>
              <a:t>The relative Euclidean distances of a pixel to its eight neighbors: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 maximum distance to its neighbors: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29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999703" y="4005064"/>
          <a:ext cx="6236593" cy="1303464"/>
        </p:xfrm>
        <a:graphic>
          <a:graphicData uri="http://schemas.openxmlformats.org/presentationml/2006/ole">
            <p:oleObj spid="_x0000_s48132" name="Equation" r:id="rId5" imgW="3403440" imgH="711000" progId="Equation.DSMT4">
              <p:embed/>
            </p:oleObj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971600" y="5661248"/>
          <a:ext cx="2109410" cy="864096"/>
        </p:xfrm>
        <a:graphic>
          <a:graphicData uri="http://schemas.openxmlformats.org/presentationml/2006/ole">
            <p:oleObj spid="_x0000_s48133" name="Equation" r:id="rId6" imgW="10540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Introduction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smtClean="0"/>
              <a:t>The </a:t>
            </a:r>
            <a:r>
              <a:rPr lang="en-US" altLang="zh-TW" sz="2800" smtClean="0">
                <a:solidFill>
                  <a:srgbClr val="FF0000"/>
                </a:solidFill>
              </a:rPr>
              <a:t>low level </a:t>
            </a:r>
            <a:r>
              <a:rPr lang="en-US" altLang="zh-TW" sz="2800" smtClean="0"/>
              <a:t>image segmentation:</a:t>
            </a:r>
          </a:p>
          <a:p>
            <a:pPr marL="1080000" fontAlgn="auto">
              <a:spcAft>
                <a:spcPts val="0"/>
              </a:spcAft>
              <a:defRPr/>
            </a:pPr>
            <a:r>
              <a:rPr lang="en-US" altLang="zh-TW" sz="2800" smtClean="0"/>
              <a:t>Mean shift</a:t>
            </a:r>
          </a:p>
          <a:p>
            <a:pPr marL="1080000" fontAlgn="auto">
              <a:spcAft>
                <a:spcPts val="0"/>
              </a:spcAft>
              <a:defRPr/>
            </a:pPr>
            <a:r>
              <a:rPr lang="en-US" altLang="zh-TW" sz="2800" smtClean="0"/>
              <a:t>Watershed </a:t>
            </a:r>
          </a:p>
          <a:p>
            <a:pPr marL="1080000" fontAlgn="auto">
              <a:spcAft>
                <a:spcPts val="0"/>
              </a:spcAft>
              <a:defRPr/>
            </a:pPr>
            <a:r>
              <a:rPr lang="en-US" altLang="zh-TW" sz="2800" smtClean="0"/>
              <a:t>Level set [3] </a:t>
            </a:r>
          </a:p>
          <a:p>
            <a:pPr marL="1080000" fontAlgn="auto">
              <a:spcAft>
                <a:spcPts val="0"/>
              </a:spcAft>
              <a:defRPr/>
            </a:pPr>
            <a:r>
              <a:rPr lang="en-US" altLang="zh-TW" sz="2800" smtClean="0"/>
              <a:t>Super-pixel [4] </a:t>
            </a:r>
          </a:p>
          <a:p>
            <a:pPr marL="1080000" fontAlgn="auto">
              <a:spcAft>
                <a:spcPts val="0"/>
              </a:spcAft>
              <a:defRPr/>
            </a:pPr>
            <a:endParaRPr lang="en-US" altLang="zh-TW" sz="2800" smtClean="0"/>
          </a:p>
          <a:p>
            <a:pPr marL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TW" sz="2800" smtClean="0"/>
              <a:t>Problem: Over segmentation</a:t>
            </a:r>
          </a:p>
          <a:p>
            <a:pPr marL="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TW" sz="2800" smtClean="0"/>
              <a:t>These </a:t>
            </a:r>
            <a:r>
              <a:rPr lang="en-US" altLang="zh-TW" sz="2800" smtClean="0">
                <a:solidFill>
                  <a:srgbClr val="FF0000"/>
                </a:solidFill>
              </a:rPr>
              <a:t>low level </a:t>
            </a:r>
            <a:r>
              <a:rPr lang="en-US" altLang="zh-TW" sz="2800" smtClean="0"/>
              <a:t>segmentation methods provide a good basis for the subsequent </a:t>
            </a:r>
            <a:r>
              <a:rPr lang="en-US" altLang="zh-TW" sz="2800" smtClean="0">
                <a:solidFill>
                  <a:srgbClr val="FF0000"/>
                </a:solidFill>
              </a:rPr>
              <a:t>high level</a:t>
            </a:r>
            <a:r>
              <a:rPr lang="en-US" altLang="zh-TW" sz="2800" smtClean="0"/>
              <a:t> operations.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3</a:t>
            </a:fld>
            <a:endParaRPr lang="en-US" altLang="zh-TW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Color SRG algorithm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endParaRPr lang="en-US" altLang="zh-TW" sz="2800" dirty="0" smtClean="0"/>
          </a:p>
          <a:p>
            <a:endParaRPr lang="en-US" altLang="zh-TW" dirty="0" smtClean="0"/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30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392" y="1694160"/>
            <a:ext cx="7200000" cy="190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717032"/>
            <a:ext cx="7200000" cy="249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Color SRG algorithm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r>
              <a:rPr lang="en-US" altLang="zh-TW" i="1" dirty="0" smtClean="0">
                <a:solidFill>
                  <a:srgbClr val="FF0000"/>
                </a:solidFill>
              </a:rPr>
              <a:t>Step 3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Apply the </a:t>
            </a:r>
            <a:r>
              <a:rPr lang="en-US" altLang="zh-TW" dirty="0" smtClean="0">
                <a:solidFill>
                  <a:srgbClr val="FF0000"/>
                </a:solidFill>
              </a:rPr>
              <a:t>seeded region growing algorithm</a:t>
            </a:r>
            <a:r>
              <a:rPr lang="en-US" altLang="zh-TW" dirty="0" smtClean="0"/>
              <a:t> to segment the color image.</a:t>
            </a:r>
          </a:p>
          <a:p>
            <a:endParaRPr lang="en-US" altLang="zh-TW" dirty="0" smtClean="0"/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31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346" y="2996952"/>
            <a:ext cx="6012974" cy="244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Color SRG algorithm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r>
              <a:rPr lang="en-US" altLang="zh-TW" i="1" dirty="0" smtClean="0">
                <a:solidFill>
                  <a:srgbClr val="FF0000"/>
                </a:solidFill>
              </a:rPr>
              <a:t>Step 4</a:t>
            </a:r>
            <a:r>
              <a:rPr lang="en-US" altLang="zh-TW" dirty="0" smtClean="0"/>
              <a:t>: Apply the </a:t>
            </a:r>
            <a:r>
              <a:rPr lang="en-US" altLang="zh-TW" dirty="0" smtClean="0">
                <a:solidFill>
                  <a:srgbClr val="FF0000"/>
                </a:solidFill>
              </a:rPr>
              <a:t>region-merging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algorithm</a:t>
            </a:r>
            <a:r>
              <a:rPr lang="en-US" altLang="zh-TW" dirty="0" smtClean="0"/>
              <a:t> to overcome over</a:t>
            </a:r>
            <a:r>
              <a:rPr lang="zh-TW" altLang="en-US" dirty="0" smtClean="0"/>
              <a:t> </a:t>
            </a:r>
            <a:r>
              <a:rPr lang="en-US" altLang="zh-TW" dirty="0" smtClean="0"/>
              <a:t>segmentation.</a:t>
            </a:r>
          </a:p>
          <a:p>
            <a:r>
              <a:rPr lang="en-US" altLang="zh-TW" i="1" dirty="0" smtClean="0"/>
              <a:t>Criterion 1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If the </a:t>
            </a:r>
            <a:r>
              <a:rPr lang="en-US" altLang="zh-TW" dirty="0" smtClean="0">
                <a:solidFill>
                  <a:srgbClr val="FF0000"/>
                </a:solidFill>
              </a:rPr>
              <a:t>mean color difference </a:t>
            </a:r>
            <a:r>
              <a:rPr lang="en-US" altLang="zh-TW" dirty="0" smtClean="0"/>
              <a:t>between two neighboring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regions is less than a threshold value</a:t>
            </a:r>
            <a:r>
              <a:rPr lang="zh-TW" altLang="en-US" dirty="0" smtClean="0"/>
              <a:t> </a:t>
            </a:r>
            <a:r>
              <a:rPr lang="en-US" altLang="zh-TW" dirty="0" smtClean="0"/>
              <a:t>(0.1), we merge the two</a:t>
            </a:r>
            <a:r>
              <a:rPr lang="zh-TW" altLang="en-US" dirty="0" smtClean="0"/>
              <a:t> </a:t>
            </a:r>
            <a:r>
              <a:rPr lang="en-US" altLang="zh-TW" dirty="0" smtClean="0"/>
              <a:t>regions.</a:t>
            </a:r>
          </a:p>
          <a:p>
            <a:pPr marL="1080000"/>
            <a:r>
              <a:rPr lang="en-US" altLang="zh-TW" sz="2800" dirty="0" smtClean="0"/>
              <a:t>The color difference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between two adjacent region </a:t>
            </a:r>
            <a:r>
              <a:rPr lang="en-US" altLang="zh-TW" sz="2800" i="1" dirty="0" err="1" smtClean="0"/>
              <a:t>R</a:t>
            </a:r>
            <a:r>
              <a:rPr lang="en-US" altLang="zh-TW" sz="2800" i="1" baseline="-25000" dirty="0" err="1" smtClean="0"/>
              <a:t>i</a:t>
            </a:r>
            <a:r>
              <a:rPr lang="en-US" altLang="zh-TW" sz="2800" dirty="0" smtClean="0"/>
              <a:t> and </a:t>
            </a:r>
            <a:r>
              <a:rPr lang="en-US" altLang="zh-TW" sz="2800" dirty="0" err="1" smtClean="0"/>
              <a:t>R</a:t>
            </a:r>
            <a:r>
              <a:rPr lang="en-US" altLang="zh-TW" sz="2800" baseline="-25000" dirty="0" err="1" smtClean="0"/>
              <a:t>j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:</a:t>
            </a:r>
          </a:p>
          <a:p>
            <a:pPr marL="1080000"/>
            <a:endParaRPr lang="en-US" altLang="zh-TW" sz="28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32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1475656" y="5502796"/>
          <a:ext cx="5040560" cy="1279527"/>
        </p:xfrm>
        <a:graphic>
          <a:graphicData uri="http://schemas.openxmlformats.org/presentationml/2006/ole">
            <p:oleObj spid="_x0000_s61442" name="Equation" r:id="rId5" imgW="3301920" imgH="838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Color SRG algorithm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r>
              <a:rPr lang="en-US" altLang="zh-TW" i="1" dirty="0" smtClean="0"/>
              <a:t>Criterion 2</a:t>
            </a:r>
            <a:r>
              <a:rPr lang="en-US" altLang="zh-TW" dirty="0" smtClean="0"/>
              <a:t>: If the </a:t>
            </a:r>
            <a:r>
              <a:rPr lang="en-US" altLang="zh-TW" dirty="0" smtClean="0">
                <a:solidFill>
                  <a:srgbClr val="FF0000"/>
                </a:solidFill>
              </a:rPr>
              <a:t>number of pixels in a region </a:t>
            </a:r>
            <a:r>
              <a:rPr lang="en-US" altLang="zh-TW" dirty="0" smtClean="0"/>
              <a:t>is smaller than a threshold</a:t>
            </a:r>
            <a:r>
              <a:rPr lang="zh-TW" altLang="en-US" dirty="0" smtClean="0"/>
              <a:t> </a:t>
            </a:r>
            <a:r>
              <a:rPr lang="en-US" altLang="zh-TW" dirty="0" smtClean="0"/>
              <a:t>(1/150 of the total number of pixels), the region is merged into its neighboring region with the smallest color difference.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33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Color SRG algorithm 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(Segmentation Results)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endParaRPr lang="en-US" altLang="zh-TW" sz="2800" dirty="0" smtClean="0"/>
          </a:p>
          <a:p>
            <a:endParaRPr lang="en-US" altLang="zh-TW" dirty="0" smtClean="0"/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392" y="1556793"/>
            <a:ext cx="7200000" cy="247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392" y="4077072"/>
            <a:ext cx="7200000" cy="240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Color SRG algorithm 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(Segmentation Results)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5184304"/>
          </a:xfrm>
        </p:spPr>
        <p:txBody>
          <a:bodyPr rtlCol="0">
            <a:normAutofit fontScale="92500" lnSpcReduction="10000"/>
          </a:bodyPr>
          <a:lstStyle/>
          <a:p>
            <a:endParaRPr lang="en-US" altLang="zh-TW" sz="28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sz="1900" dirty="0" smtClean="0"/>
          </a:p>
          <a:p>
            <a:pPr marL="5760000">
              <a:buNone/>
            </a:pPr>
            <a:endParaRPr lang="en-US" altLang="zh-TW" sz="1900" dirty="0" smtClean="0"/>
          </a:p>
          <a:p>
            <a:pPr marL="3780000"/>
            <a:endParaRPr lang="en-US" altLang="zh-TW" sz="1900" dirty="0" smtClean="0">
              <a:latin typeface="+mj-lt"/>
            </a:endParaRPr>
          </a:p>
          <a:p>
            <a:pPr marL="3780000"/>
            <a:endParaRPr lang="en-US" altLang="zh-TW" sz="1900" dirty="0" smtClean="0">
              <a:latin typeface="+mj-lt"/>
            </a:endParaRPr>
          </a:p>
          <a:p>
            <a:pPr marL="4320000"/>
            <a:r>
              <a:rPr lang="en-US" altLang="zh-TW" sz="1900" dirty="0" smtClean="0">
                <a:latin typeface="+mj-lt"/>
              </a:rPr>
              <a:t>Fig. (a):</a:t>
            </a:r>
            <a:r>
              <a:rPr lang="zh-TW" altLang="en-US" sz="1900" dirty="0" smtClean="0">
                <a:latin typeface="+mj-lt"/>
              </a:rPr>
              <a:t> </a:t>
            </a:r>
            <a:r>
              <a:rPr lang="en-US" altLang="zh-TW" sz="1900" dirty="0" smtClean="0"/>
              <a:t>Original image.</a:t>
            </a:r>
            <a:endParaRPr lang="en-US" altLang="zh-TW" sz="1900" dirty="0" smtClean="0">
              <a:latin typeface="+mj-lt"/>
            </a:endParaRPr>
          </a:p>
          <a:p>
            <a:pPr marL="4320000"/>
            <a:r>
              <a:rPr lang="en-US" altLang="zh-TW" sz="1900" dirty="0" smtClean="0">
                <a:latin typeface="+mj-lt"/>
              </a:rPr>
              <a:t>Fig. (b): </a:t>
            </a:r>
            <a:r>
              <a:rPr lang="en-US" altLang="zh-TW" sz="1900" dirty="0" smtClean="0"/>
              <a:t>merging using 0.1 as the distance threshold value and 1/150 of the image size as the size threshold.</a:t>
            </a:r>
            <a:endParaRPr lang="en-US" altLang="zh-TW" sz="1900" dirty="0" smtClean="0">
              <a:latin typeface="+mj-lt"/>
            </a:endParaRPr>
          </a:p>
          <a:p>
            <a:pPr marL="4320000"/>
            <a:r>
              <a:rPr lang="en-US" altLang="zh-TW" sz="1900" dirty="0" smtClean="0">
                <a:latin typeface="+mj-lt"/>
              </a:rPr>
              <a:t>Fig. (c): </a:t>
            </a:r>
            <a:r>
              <a:rPr lang="en-US" altLang="zh-TW" sz="1900" dirty="0" smtClean="0"/>
              <a:t>further merging using the relative Euclidean distance threshold 0.2.</a:t>
            </a:r>
            <a:endParaRPr lang="en-US" altLang="zh-TW" sz="1900" dirty="0" smtClean="0">
              <a:latin typeface="+mj-lt"/>
            </a:endParaRPr>
          </a:p>
          <a:p>
            <a:pPr marL="4320000"/>
            <a:r>
              <a:rPr lang="en-US" altLang="zh-TW" sz="1900" dirty="0" smtClean="0">
                <a:latin typeface="+mj-lt"/>
              </a:rPr>
              <a:t>Fig. (d):</a:t>
            </a:r>
            <a:r>
              <a:rPr lang="en-US" altLang="zh-TW" sz="1900" dirty="0" smtClean="0"/>
              <a:t> further merging using threshold 0.15.</a:t>
            </a:r>
            <a:endParaRPr lang="en-US" altLang="zh-TW" sz="1900" dirty="0" smtClean="0">
              <a:latin typeface="+mj-lt"/>
            </a:endParaRPr>
          </a:p>
          <a:p>
            <a:pPr marL="4320000"/>
            <a:r>
              <a:rPr lang="en-US" altLang="zh-TW" sz="1900" dirty="0" smtClean="0">
                <a:latin typeface="+mj-lt"/>
              </a:rPr>
              <a:t>Fig. (e)</a:t>
            </a:r>
            <a:r>
              <a:rPr lang="zh-TW" altLang="en-US" sz="1900" dirty="0" smtClean="0">
                <a:latin typeface="+mj-lt"/>
              </a:rPr>
              <a:t> </a:t>
            </a:r>
            <a:r>
              <a:rPr lang="en-US" altLang="zh-TW" sz="1900" dirty="0" smtClean="0">
                <a:latin typeface="+mj-lt"/>
              </a:rPr>
              <a:t>:</a:t>
            </a:r>
            <a:r>
              <a:rPr lang="zh-TW" altLang="en-US" sz="1900" dirty="0" smtClean="0">
                <a:latin typeface="+mj-lt"/>
              </a:rPr>
              <a:t> </a:t>
            </a:r>
            <a:r>
              <a:rPr lang="en-US" altLang="zh-TW" sz="1900" dirty="0" smtClean="0"/>
              <a:t>further merging using threshold 0.25.</a:t>
            </a:r>
            <a:r>
              <a:rPr lang="zh-TW" altLang="en-US" sz="1900" dirty="0" smtClean="0"/>
              <a:t>                                   </a:t>
            </a:r>
            <a:endParaRPr lang="en-US" altLang="zh-TW" sz="1900" dirty="0" smtClean="0"/>
          </a:p>
          <a:p>
            <a:endParaRPr lang="en-US" altLang="zh-TW" dirty="0" smtClean="0"/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35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DISP Lab, GICE, NTU</a:t>
            </a:r>
            <a:endParaRPr lang="zh-TW" altLang="zh-TW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56007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3733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Color SRG algorithm 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(Segmentation Results)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pPr marL="5760000" fontAlgn="auto">
              <a:spcAft>
                <a:spcPts val="0"/>
              </a:spcAft>
              <a:defRPr/>
            </a:pPr>
            <a:r>
              <a:rPr lang="en-US" altLang="zh-TW" sz="2000" dirty="0" smtClean="0"/>
              <a:t>First column:  initial segmentation.</a:t>
            </a:r>
          </a:p>
          <a:p>
            <a:pPr marL="5760000" fontAlgn="auto">
              <a:spcAft>
                <a:spcPts val="0"/>
              </a:spcAft>
              <a:defRPr/>
            </a:pPr>
            <a:r>
              <a:rPr lang="en-US" altLang="zh-TW" sz="2000" dirty="0" smtClean="0"/>
              <a:t>Second column: segmentation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results by </a:t>
            </a:r>
            <a:r>
              <a:rPr lang="en-US" altLang="zh-TW" sz="2000" dirty="0" smtClean="0">
                <a:solidFill>
                  <a:srgbClr val="FF0000"/>
                </a:solidFill>
              </a:rPr>
              <a:t>color SRG</a:t>
            </a:r>
            <a:r>
              <a:rPr lang="en-US" altLang="zh-TW" sz="2000" dirty="0" smtClean="0"/>
              <a:t>.</a:t>
            </a:r>
          </a:p>
          <a:p>
            <a:pPr marL="6480000" fontAlgn="auto">
              <a:spcAft>
                <a:spcPts val="0"/>
              </a:spcAft>
              <a:defRPr/>
            </a:pPr>
            <a:r>
              <a:rPr lang="en-US" altLang="zh-TW" sz="2000" dirty="0" smtClean="0"/>
              <a:t>Third column: segmentation</a:t>
            </a:r>
          </a:p>
          <a:p>
            <a:pPr marL="6480000" fontAlgn="auto">
              <a:spcAft>
                <a:spcPts val="0"/>
              </a:spcAft>
              <a:buNone/>
              <a:defRPr/>
            </a:pPr>
            <a:r>
              <a:rPr lang="en-US" altLang="zh-TW" sz="2000" dirty="0" smtClean="0"/>
              <a:t>    results by </a:t>
            </a:r>
            <a:r>
              <a:rPr lang="en-US" altLang="zh-TW" sz="2000" dirty="0" smtClean="0">
                <a:solidFill>
                  <a:srgbClr val="FF0000"/>
                </a:solidFill>
              </a:rPr>
              <a:t>JSEG</a:t>
            </a:r>
            <a:r>
              <a:rPr lang="en-US" altLang="zh-TW" sz="2000" dirty="0" smtClean="0"/>
              <a:t>. 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en-US" altLang="zh-TW" sz="2800" dirty="0" smtClean="0"/>
          </a:p>
          <a:p>
            <a:endParaRPr lang="en-US" altLang="zh-TW" dirty="0" smtClean="0"/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36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541252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634822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97152"/>
            <a:ext cx="68259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Color SRG algorithm 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(Segmentation Results)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endParaRPr lang="en-US" altLang="zh-TW" sz="2800" dirty="0" smtClean="0"/>
          </a:p>
          <a:p>
            <a:endParaRPr lang="en-US" altLang="zh-TW" dirty="0" smtClean="0"/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37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5400000" cy="1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10102"/>
            <a:ext cx="5400000" cy="181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Color SRG algorithm 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(Segmentation Results)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endParaRPr lang="en-US" altLang="zh-TW" sz="2800" dirty="0" smtClean="0"/>
          </a:p>
          <a:p>
            <a:endParaRPr lang="en-US" altLang="zh-TW" dirty="0" smtClean="0"/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000" fontAlgn="auto">
              <a:spcAft>
                <a:spcPts val="0"/>
              </a:spcAft>
              <a:defRPr/>
            </a:pPr>
            <a:endParaRPr lang="en-US" altLang="zh-TW" sz="2000" dirty="0" smtClean="0"/>
          </a:p>
          <a:p>
            <a:pPr marL="342000" fontAlgn="auto">
              <a:spcAft>
                <a:spcPts val="0"/>
              </a:spcAft>
              <a:defRPr/>
            </a:pPr>
            <a:r>
              <a:rPr lang="en-US" altLang="zh-TW" sz="2000" dirty="0" smtClean="0"/>
              <a:t>First column:  initial segmentation.</a:t>
            </a:r>
          </a:p>
          <a:p>
            <a:pPr marL="342000" fontAlgn="auto">
              <a:spcAft>
                <a:spcPts val="0"/>
              </a:spcAft>
              <a:defRPr/>
            </a:pPr>
            <a:r>
              <a:rPr lang="en-US" altLang="zh-TW" sz="2000" dirty="0" smtClean="0"/>
              <a:t>Second column: segmentation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results by </a:t>
            </a:r>
            <a:r>
              <a:rPr lang="en-US" altLang="zh-TW" sz="2000" dirty="0" smtClean="0">
                <a:solidFill>
                  <a:srgbClr val="FF0000"/>
                </a:solidFill>
              </a:rPr>
              <a:t>color SRG</a:t>
            </a:r>
            <a:r>
              <a:rPr lang="en-US" altLang="zh-TW" sz="2000" dirty="0" smtClean="0"/>
              <a:t>.</a:t>
            </a:r>
          </a:p>
          <a:p>
            <a:pPr marL="342000" fontAlgn="auto">
              <a:spcAft>
                <a:spcPts val="0"/>
              </a:spcAft>
              <a:defRPr/>
            </a:pPr>
            <a:r>
              <a:rPr lang="en-US" altLang="zh-TW" sz="2000" dirty="0" smtClean="0"/>
              <a:t>Third column: segmentation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results by </a:t>
            </a:r>
            <a:r>
              <a:rPr lang="en-US" altLang="zh-TW" sz="2000" dirty="0" smtClean="0">
                <a:solidFill>
                  <a:srgbClr val="FF0000"/>
                </a:solidFill>
              </a:rPr>
              <a:t>Ref. [6]</a:t>
            </a:r>
            <a:r>
              <a:rPr lang="en-US" altLang="zh-TW" sz="2000" dirty="0" smtClean="0"/>
              <a:t>.</a:t>
            </a:r>
            <a:r>
              <a:rPr lang="en-US" altLang="zh-TW" sz="2000" dirty="0" smtClean="0">
                <a:solidFill>
                  <a:srgbClr val="FF0000"/>
                </a:solidFill>
              </a:rPr>
              <a:t>  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38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7920000" cy="189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262626"/>
                </a:solidFill>
              </a:rPr>
              <a:t>Conclusion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/>
          </a:bodyPr>
          <a:lstStyle/>
          <a:p>
            <a:r>
              <a:rPr lang="en-US" altLang="zh-TW" sz="2800" dirty="0" smtClean="0"/>
              <a:t>MSRM:</a:t>
            </a:r>
          </a:p>
          <a:p>
            <a:pPr marL="720000"/>
            <a:r>
              <a:rPr lang="en-US" altLang="zh-TW" sz="2800" dirty="0" smtClean="0"/>
              <a:t>A</a:t>
            </a:r>
            <a:r>
              <a:rPr lang="en-US" altLang="zh-TW" sz="2800" dirty="0" smtClean="0"/>
              <a:t> </a:t>
            </a:r>
            <a:r>
              <a:rPr lang="en-US" altLang="zh-TW" sz="2800" dirty="0" smtClean="0"/>
              <a:t>novel region merging based interactive </a:t>
            </a:r>
            <a:r>
              <a:rPr lang="en-US" altLang="zh-TW" sz="2800" dirty="0" smtClean="0"/>
              <a:t>image </a:t>
            </a:r>
            <a:r>
              <a:rPr lang="en-US" altLang="zh-TW" sz="2800" dirty="0" smtClean="0"/>
              <a:t>segmentation </a:t>
            </a:r>
            <a:r>
              <a:rPr lang="en-US" altLang="zh-TW" sz="2800" dirty="0" smtClean="0"/>
              <a:t>method.</a:t>
            </a:r>
          </a:p>
          <a:p>
            <a:pPr marL="720000"/>
            <a:r>
              <a:rPr lang="en-US" altLang="zh-TW" sz="2800" dirty="0" smtClean="0"/>
              <a:t>The </a:t>
            </a:r>
            <a:r>
              <a:rPr lang="en-US" altLang="zh-TW" sz="2800" dirty="0" smtClean="0"/>
              <a:t>scheme </a:t>
            </a:r>
            <a:r>
              <a:rPr lang="en-US" altLang="zh-TW" sz="2800" dirty="0" smtClean="0"/>
              <a:t>efficiently exploits the color similarity of the target object so that it is robust to the variations of input markers. </a:t>
            </a:r>
          </a:p>
          <a:p>
            <a:pPr marL="342000"/>
            <a:r>
              <a:rPr lang="en-US" altLang="zh-TW" sz="2800" dirty="0" smtClean="0"/>
              <a:t>Color </a:t>
            </a:r>
            <a:r>
              <a:rPr lang="en-US" altLang="zh-TW" sz="2800" dirty="0" smtClean="0"/>
              <a:t>SRG </a:t>
            </a:r>
            <a:r>
              <a:rPr lang="en-US" altLang="zh-TW" sz="2800" dirty="0" smtClean="0"/>
              <a:t>algorithm:</a:t>
            </a:r>
          </a:p>
          <a:p>
            <a:pPr marL="720000"/>
            <a:r>
              <a:rPr lang="en-US" altLang="zh-TW" sz="2800" dirty="0" smtClean="0"/>
              <a:t>By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controlling </a:t>
            </a:r>
            <a:r>
              <a:rPr lang="en-US" altLang="zh-TW" sz="2800" dirty="0" smtClean="0"/>
              <a:t>the size of regions and the color difference </a:t>
            </a:r>
            <a:r>
              <a:rPr lang="en-US" altLang="zh-TW" sz="2800" dirty="0" smtClean="0"/>
              <a:t>of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regions</a:t>
            </a:r>
            <a:r>
              <a:rPr lang="en-US" altLang="zh-TW" sz="2800" dirty="0" smtClean="0"/>
              <a:t>, the region-merging method can adjust </a:t>
            </a:r>
            <a:r>
              <a:rPr lang="en-US" altLang="zh-TW" sz="2800" dirty="0" smtClean="0"/>
              <a:t>dynamically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according </a:t>
            </a:r>
            <a:r>
              <a:rPr lang="en-US" altLang="zh-TW" sz="2800" dirty="0" smtClean="0"/>
              <a:t>to different images to obtain </a:t>
            </a:r>
            <a:r>
              <a:rPr lang="en-US" altLang="zh-TW" sz="2800" dirty="0" smtClean="0"/>
              <a:t>satisfactory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segmentation </a:t>
            </a:r>
            <a:r>
              <a:rPr lang="en-US" altLang="zh-TW" sz="2800" dirty="0" smtClean="0"/>
              <a:t>results.</a:t>
            </a:r>
            <a:endParaRPr lang="en-US" altLang="zh-TW" sz="2800" dirty="0" smtClean="0"/>
          </a:p>
          <a:p>
            <a:pPr marL="342000"/>
            <a:endParaRPr lang="en-US" altLang="zh-TW" sz="2800" dirty="0" smtClean="0"/>
          </a:p>
          <a:p>
            <a:pPr marL="342000"/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sz="2800" dirty="0" smtClean="0"/>
          </a:p>
          <a:p>
            <a:endParaRPr lang="en-US" altLang="zh-TW" dirty="0" smtClean="0"/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39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 [1]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/>
              <a:t>Fig. (a</a:t>
            </a:r>
            <a:r>
              <a:rPr lang="en-US" altLang="zh-TW" sz="2400" dirty="0" smtClean="0"/>
              <a:t>) Initial mean shift segmentation.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dirty="0" smtClean="0"/>
              <a:t>Fig. (b</a:t>
            </a:r>
            <a:r>
              <a:rPr lang="en-US" altLang="zh-TW" sz="2400" dirty="0" smtClean="0"/>
              <a:t>) The green lines: the object markers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400" dirty="0" smtClean="0"/>
              <a:t>           </a:t>
            </a:r>
            <a:r>
              <a:rPr lang="en-US" altLang="zh-TW" sz="2400" dirty="0" smtClean="0"/>
              <a:t>       The </a:t>
            </a:r>
            <a:r>
              <a:rPr lang="en-US" altLang="zh-TW" sz="2400" dirty="0" smtClean="0"/>
              <a:t>blue lines: the background markers.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TW" sz="2400" dirty="0" smtClean="0"/>
              <a:t>Fig. (c</a:t>
            </a:r>
            <a:r>
              <a:rPr lang="en-US" altLang="zh-TW" sz="2400" dirty="0" smtClean="0"/>
              <a:t>) Segmentation result.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4</a:t>
            </a:fld>
            <a:endParaRPr lang="en-US" altLang="zh-TW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72816"/>
            <a:ext cx="7128792" cy="288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262626"/>
                </a:solidFill>
              </a:rPr>
              <a:t>Reference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184304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[1] J.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Ning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L. Zhang, D.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Zhanga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C. Wu, “Interactive image segmentation by maximal similarity based region merging,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Pattern Recognition, vol. 43, Issue 2, pp. 445-456, Feb. 2010.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[2] F.Y. Shih, S. Cheng, “Automatic seeded region growing for color image segmentation,</a:t>
            </a: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Image and Vision Computing, vol. 23, issue 10, pp. 877-886, Sep. 2005.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[3]</a:t>
            </a:r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2000" dirty="0" smtClean="0"/>
              <a:t>B. </a:t>
            </a:r>
            <a:r>
              <a:rPr lang="en-US" altLang="zh-TW" sz="2000" dirty="0" err="1" smtClean="0"/>
              <a:t>Sumengen</a:t>
            </a:r>
            <a:r>
              <a:rPr lang="en-US" altLang="zh-TW" sz="2000" dirty="0" smtClean="0"/>
              <a:t>, “</a:t>
            </a:r>
            <a:r>
              <a:rPr lang="en-US" altLang="zh-TW" sz="2000" dirty="0" err="1" smtClean="0"/>
              <a:t>Variational</a:t>
            </a:r>
            <a:r>
              <a:rPr lang="en-US" altLang="zh-TW" sz="2000" dirty="0" smtClean="0"/>
              <a:t> image segmentation and curve evolution on natural images, ” Ph.D. Thesis, University of California.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[4]</a:t>
            </a:r>
            <a:r>
              <a:rPr lang="en-US" altLang="zh-TW" sz="2000" dirty="0" smtClean="0"/>
              <a:t> X. </a:t>
            </a:r>
            <a:r>
              <a:rPr lang="en-US" altLang="zh-TW" sz="2000" dirty="0" err="1" smtClean="0"/>
              <a:t>Ren</a:t>
            </a:r>
            <a:r>
              <a:rPr lang="en-US" altLang="zh-TW" sz="2000" dirty="0" smtClean="0"/>
              <a:t>, J. </a:t>
            </a:r>
            <a:r>
              <a:rPr lang="en-US" altLang="zh-TW" sz="2000" dirty="0" err="1" smtClean="0"/>
              <a:t>Malik</a:t>
            </a:r>
            <a:r>
              <a:rPr lang="en-US" altLang="zh-TW" sz="2000" dirty="0" smtClean="0"/>
              <a:t>, “Learning a classification model for segmentation,” ICCV03, vol. 1, pp. 10–17, Nice, 2003.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[5] </a:t>
            </a:r>
            <a:r>
              <a:rPr lang="en-US" altLang="zh-TW" sz="2000" dirty="0" smtClean="0"/>
              <a:t>N. Otsu, “A threshold selection method from gray-level histogram”, IEEE Transactions on Systems, Man, and Cybernetics, vol. SMC-9, no. 1, pp. 62–66, Jan. 1979.</a:t>
            </a:r>
          </a:p>
          <a:p>
            <a:pPr>
              <a:buNone/>
            </a:pPr>
            <a:r>
              <a:rPr lang="en-US" altLang="zh-TW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[6]</a:t>
            </a:r>
            <a:r>
              <a:rPr lang="en-US" altLang="zh-TW" sz="2000" dirty="0" smtClean="0"/>
              <a:t> J. Fan, D.K.Y. </a:t>
            </a:r>
            <a:r>
              <a:rPr lang="en-US" altLang="zh-TW" sz="2000" dirty="0" err="1" smtClean="0"/>
              <a:t>Yau</a:t>
            </a:r>
            <a:r>
              <a:rPr lang="en-US" altLang="zh-TW" sz="2000" dirty="0" smtClean="0"/>
              <a:t>, A.K. </a:t>
            </a:r>
            <a:r>
              <a:rPr lang="en-US" altLang="zh-TW" sz="2000" dirty="0" err="1" smtClean="0"/>
              <a:t>Elmagarmid</a:t>
            </a:r>
            <a:r>
              <a:rPr lang="en-US" altLang="zh-TW" sz="2000" dirty="0" smtClean="0"/>
              <a:t>, W.G. </a:t>
            </a:r>
            <a:r>
              <a:rPr lang="en-US" altLang="zh-TW" sz="2000" dirty="0" err="1" smtClean="0"/>
              <a:t>Aref</a:t>
            </a:r>
            <a:r>
              <a:rPr lang="en-US" altLang="zh-TW" sz="2000" dirty="0" smtClean="0"/>
              <a:t>, “Automatic image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segmentation by integrating color-edge extraction and seeded region</a:t>
            </a:r>
            <a:r>
              <a:rPr lang="zh-TW" altLang="en-US" sz="2000" dirty="0" smtClean="0"/>
              <a:t>  </a:t>
            </a:r>
            <a:r>
              <a:rPr lang="en-US" altLang="zh-TW" sz="2000" dirty="0" smtClean="0"/>
              <a:t>growing, ” IEEE Transactions on Image Processing, vol. 10, issue 10,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pp. 1454–1466, Oct. 2001.</a:t>
            </a:r>
            <a:endParaRPr lang="en-US" altLang="zh-TW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en-US" altLang="zh-TW" sz="24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40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5</a:t>
            </a:fld>
            <a:endParaRPr lang="en-US" altLang="zh-TW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31368"/>
            <a:ext cx="4840484" cy="53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6</a:t>
            </a:fld>
            <a:endParaRPr lang="en-US" altLang="zh-TW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altLang="zh-TW" dirty="0" smtClean="0"/>
              <a:t>After mean shift initial segmentation, we have many small regions available.</a:t>
            </a:r>
          </a:p>
          <a:p>
            <a:r>
              <a:rPr lang="en-US" altLang="zh-TW" dirty="0" smtClean="0"/>
              <a:t>we need to represent these regions using some </a:t>
            </a:r>
            <a:r>
              <a:rPr lang="en-US" altLang="zh-TW" dirty="0" smtClean="0">
                <a:solidFill>
                  <a:srgbClr val="FF0000"/>
                </a:solidFill>
              </a:rPr>
              <a:t>descriptor</a:t>
            </a:r>
            <a:r>
              <a:rPr lang="en-US" altLang="zh-TW" dirty="0" smtClean="0"/>
              <a:t> and define a rule for merging. </a:t>
            </a:r>
          </a:p>
          <a:p>
            <a:r>
              <a:rPr lang="en-US" altLang="zh-TW" dirty="0" smtClean="0"/>
              <a:t>A region can be described:</a:t>
            </a:r>
          </a:p>
          <a:p>
            <a:pPr marL="1080000"/>
            <a:r>
              <a:rPr lang="en-US" altLang="zh-TW" dirty="0" smtClean="0"/>
              <a:t>Color</a:t>
            </a:r>
          </a:p>
          <a:p>
            <a:pPr marL="1080000"/>
            <a:r>
              <a:rPr lang="en-US" altLang="zh-TW" dirty="0" smtClean="0"/>
              <a:t>Edge</a:t>
            </a:r>
          </a:p>
          <a:p>
            <a:pPr marL="1080000"/>
            <a:r>
              <a:rPr lang="en-US" altLang="zh-TW" dirty="0" smtClean="0"/>
              <a:t>Texture </a:t>
            </a:r>
          </a:p>
          <a:p>
            <a:pPr marL="1080000"/>
            <a:r>
              <a:rPr lang="en-US" altLang="zh-TW" dirty="0" smtClean="0"/>
              <a:t>Shape and Size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Using the </a:t>
            </a:r>
            <a:r>
              <a:rPr lang="en-US" altLang="zh-TW" dirty="0" smtClean="0">
                <a:solidFill>
                  <a:srgbClr val="FF0000"/>
                </a:solidFill>
              </a:rPr>
              <a:t>RGB color space 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to compute the color histogram.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Uniformly quantize each color channel into </a:t>
            </a:r>
            <a:r>
              <a:rPr lang="en-US" altLang="zh-TW" dirty="0" smtClean="0">
                <a:solidFill>
                  <a:srgbClr val="FF0000"/>
                </a:solidFill>
              </a:rPr>
              <a:t>16 levels 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TW" dirty="0" smtClean="0"/>
              <a:t>The histogram of each region is  16*16*16=4096 bins</a:t>
            </a:r>
            <a:endParaRPr lang="en-US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7</a:t>
            </a:fld>
            <a:endParaRPr lang="en-US" altLang="zh-TW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Use the </a:t>
            </a:r>
            <a:r>
              <a:rPr lang="en-US" altLang="zh-TW" dirty="0" smtClean="0">
                <a:solidFill>
                  <a:srgbClr val="FF0000"/>
                </a:solidFill>
              </a:rPr>
              <a:t>Bhattacharyya coefficient </a:t>
            </a:r>
            <a:r>
              <a:rPr lang="en-US" altLang="zh-TW" dirty="0" smtClean="0"/>
              <a:t>to measure the similarity between </a:t>
            </a:r>
            <a:r>
              <a:rPr lang="en-US" altLang="zh-TW" i="1" dirty="0" smtClean="0"/>
              <a:t>R and Q .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Similarity measure</a:t>
            </a:r>
            <a:r>
              <a:rPr lang="zh-TW" altLang="en-US" dirty="0" smtClean="0"/>
              <a:t>              </a:t>
            </a:r>
            <a:r>
              <a:rPr lang="en-US" altLang="zh-TW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 </a:t>
            </a:r>
            <a:r>
              <a:rPr lang="zh-TW" altLang="en-US" dirty="0" smtClean="0"/>
              <a:t>           </a:t>
            </a:r>
            <a:r>
              <a:rPr lang="en-US" altLang="zh-TW" dirty="0" smtClean="0"/>
              <a:t>and           are 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normalized</a:t>
            </a:r>
            <a:r>
              <a:rPr lang="zh-TW" altLang="en-US" dirty="0" smtClean="0"/>
              <a:t> </a:t>
            </a:r>
            <a:r>
              <a:rPr lang="en-US" altLang="zh-TW" dirty="0" smtClean="0"/>
              <a:t>histograms of </a:t>
            </a:r>
            <a:r>
              <a:rPr lang="en-US" altLang="zh-TW" i="1" dirty="0" smtClean="0"/>
              <a:t>R and Q .</a:t>
            </a: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8</a:t>
            </a:fld>
            <a:endParaRPr lang="en-US" altLang="zh-TW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3995936" y="2708920"/>
          <a:ext cx="1224136" cy="477711"/>
        </p:xfrm>
        <a:graphic>
          <a:graphicData uri="http://schemas.openxmlformats.org/presentationml/2006/ole">
            <p:oleObj spid="_x0000_s2050" name="Equation" r:id="rId5" imgW="520560" imgH="203040" progId="Equation.DSMT4">
              <p:embed/>
            </p:oleObj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899592" y="3356992"/>
          <a:ext cx="4349554" cy="935980"/>
        </p:xfrm>
        <a:graphic>
          <a:graphicData uri="http://schemas.openxmlformats.org/presentationml/2006/ole">
            <p:oleObj spid="_x0000_s2051" name="Equation" r:id="rId6" imgW="2006280" imgH="431640" progId="Equation.DSMT4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99592" y="4293096"/>
          <a:ext cx="1065532" cy="571748"/>
        </p:xfrm>
        <a:graphic>
          <a:graphicData uri="http://schemas.openxmlformats.org/presentationml/2006/ole">
            <p:oleObj spid="_x0000_s2052" name="Equation" r:id="rId7" imgW="520560" imgH="279360" progId="Equation.DSMT4">
              <p:embed/>
            </p:oleObj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/>
        </p:nvGraphicFramePr>
        <p:xfrm>
          <a:off x="2627784" y="4365104"/>
          <a:ext cx="980430" cy="573910"/>
        </p:xfrm>
        <a:graphic>
          <a:graphicData uri="http://schemas.openxmlformats.org/presentationml/2006/ole">
            <p:oleObj spid="_x0000_s2056" name="Equation" r:id="rId8" imgW="520560" imgH="304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MSRM</a:t>
            </a:r>
            <a:endParaRPr lang="en-US" altLang="zh-TW" dirty="0" smtClean="0">
              <a:solidFill>
                <a:srgbClr val="262626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2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Bhattacharyya coefficient</a:t>
            </a:r>
            <a:r>
              <a:rPr lang="en-US" altLang="zh-TW" dirty="0" smtClean="0"/>
              <a:t> is the cosine of the angle between the unit vectors.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and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The higher the </a:t>
            </a:r>
            <a:r>
              <a:rPr lang="en-US" altLang="zh-TW" dirty="0" smtClean="0">
                <a:solidFill>
                  <a:srgbClr val="FF0000"/>
                </a:solidFill>
              </a:rPr>
              <a:t>Bhattacharyya coefficient </a:t>
            </a:r>
            <a:r>
              <a:rPr lang="en-US" altLang="zh-TW" dirty="0" smtClean="0"/>
              <a:t>between 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Q</a:t>
            </a:r>
            <a:r>
              <a:rPr lang="en-US" altLang="zh-TW" dirty="0" smtClean="0"/>
              <a:t> is, the higher the </a:t>
            </a:r>
            <a:r>
              <a:rPr lang="en-US" altLang="zh-TW" dirty="0" smtClean="0">
                <a:solidFill>
                  <a:srgbClr val="FF0000"/>
                </a:solidFill>
              </a:rPr>
              <a:t>similarity</a:t>
            </a:r>
            <a:r>
              <a:rPr lang="en-US" altLang="zh-TW" dirty="0" smtClean="0"/>
              <a:t> between them is.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91851-93B2-4742-9423-EC9D947F719F}" type="slidenum">
              <a:rPr lang="en-US" altLang="zh-TW" smtClean="0"/>
              <a:pPr/>
              <a:t>9</a:t>
            </a:fld>
            <a:endParaRPr lang="en-US" altLang="zh-TW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DISP Lab, GICE, NTU</a:t>
            </a:r>
            <a:endParaRPr lang="zh-TW" altLang="zh-TW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843626" y="2996952"/>
          <a:ext cx="3434680" cy="787114"/>
        </p:xfrm>
        <a:graphic>
          <a:graphicData uri="http://schemas.openxmlformats.org/presentationml/2006/ole">
            <p:oleObj spid="_x0000_s3074" name="Equation" r:id="rId5" imgW="1828800" imgH="419040" progId="Equation.DSMT4">
              <p:embed/>
            </p:oleObj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5220072" y="2962921"/>
          <a:ext cx="3290664" cy="754111"/>
        </p:xfrm>
        <a:graphic>
          <a:graphicData uri="http://schemas.openxmlformats.org/presentationml/2006/ole">
            <p:oleObj spid="_x0000_s3075" name="Equation" r:id="rId6" imgW="182880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160</Template>
  <TotalTime>1108</TotalTime>
  <Words>2567</Words>
  <Application>Microsoft Office PowerPoint</Application>
  <PresentationFormat>如螢幕大小 (4:3)</PresentationFormat>
  <Paragraphs>345</Paragraphs>
  <Slides>40</Slides>
  <Notes>21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2" baseType="lpstr">
      <vt:lpstr>160</vt:lpstr>
      <vt:lpstr>Equation</vt:lpstr>
      <vt:lpstr>New Segmentation Methods</vt:lpstr>
      <vt:lpstr>Outline</vt:lpstr>
      <vt:lpstr>Introduction</vt:lpstr>
      <vt:lpstr>MSRM [1]</vt:lpstr>
      <vt:lpstr>MSRM</vt:lpstr>
      <vt:lpstr>MSRM</vt:lpstr>
      <vt:lpstr>MSRM</vt:lpstr>
      <vt:lpstr>MSRM</vt:lpstr>
      <vt:lpstr>MSRM</vt:lpstr>
      <vt:lpstr>MSRM</vt:lpstr>
      <vt:lpstr>MSRM</vt:lpstr>
      <vt:lpstr>MSRM (Stage 1)</vt:lpstr>
      <vt:lpstr>MSRM (Stage 1)</vt:lpstr>
      <vt:lpstr>MSRM (Stage 1)</vt:lpstr>
      <vt:lpstr>MSRM (Stage 1)</vt:lpstr>
      <vt:lpstr>MSRM (Stage 1)</vt:lpstr>
      <vt:lpstr>MSRM (Stage 2)</vt:lpstr>
      <vt:lpstr>MSRM (Stage 2)</vt:lpstr>
      <vt:lpstr>MSRM (Stage 2)</vt:lpstr>
      <vt:lpstr>MSRM (Stage 2)</vt:lpstr>
      <vt:lpstr>MSRM (Segmentation Results)</vt:lpstr>
      <vt:lpstr>MSRM (Segmentation Results)</vt:lpstr>
      <vt:lpstr>MSRM (Segmentation Results)</vt:lpstr>
      <vt:lpstr>Color SRG algorithm [2]</vt:lpstr>
      <vt:lpstr>Color SRG algorithm</vt:lpstr>
      <vt:lpstr>Color SRG algorithm</vt:lpstr>
      <vt:lpstr>Color SRG algorithm</vt:lpstr>
      <vt:lpstr>Color SRG algorithm</vt:lpstr>
      <vt:lpstr>Color SRG algorithm</vt:lpstr>
      <vt:lpstr>Color SRG algorithm</vt:lpstr>
      <vt:lpstr>Color SRG algorithm</vt:lpstr>
      <vt:lpstr>Color SRG algorithm</vt:lpstr>
      <vt:lpstr>Color SRG algorithm</vt:lpstr>
      <vt:lpstr>Color SRG algorithm  (Segmentation Results)</vt:lpstr>
      <vt:lpstr>Color SRG algorithm  (Segmentation Results)</vt:lpstr>
      <vt:lpstr>Color SRG algorithm  (Segmentation Results)</vt:lpstr>
      <vt:lpstr>Color SRG algorithm  (Segmentation Results)</vt:lpstr>
      <vt:lpstr>Color SRG algorithm  (Segmentation Results)</vt:lpstr>
      <vt:lpstr>Conclusion</vt:lpstr>
      <vt:lpstr>Reference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stevetsai</dc:creator>
  <cp:lastModifiedBy>stevetsai</cp:lastModifiedBy>
  <cp:revision>244</cp:revision>
  <dcterms:created xsi:type="dcterms:W3CDTF">2010-11-05T06:22:32Z</dcterms:created>
  <dcterms:modified xsi:type="dcterms:W3CDTF">2010-11-08T06:47:56Z</dcterms:modified>
</cp:coreProperties>
</file>